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6" r:id="rId2"/>
    <p:sldId id="259" r:id="rId3"/>
    <p:sldId id="335" r:id="rId4"/>
    <p:sldId id="329" r:id="rId5"/>
    <p:sldId id="341" r:id="rId6"/>
    <p:sldId id="342" r:id="rId7"/>
    <p:sldId id="330" r:id="rId8"/>
    <p:sldId id="345" r:id="rId9"/>
    <p:sldId id="334" r:id="rId10"/>
    <p:sldId id="260" r:id="rId11"/>
    <p:sldId id="344" r:id="rId12"/>
    <p:sldId id="347" r:id="rId13"/>
    <p:sldId id="337" r:id="rId14"/>
    <p:sldId id="350" r:id="rId15"/>
    <p:sldId id="348" r:id="rId16"/>
    <p:sldId id="349" r:id="rId17"/>
    <p:sldId id="339" r:id="rId18"/>
    <p:sldId id="354" r:id="rId19"/>
    <p:sldId id="3011" r:id="rId20"/>
    <p:sldId id="3272" r:id="rId21"/>
    <p:sldId id="346" r:id="rId22"/>
    <p:sldId id="351" r:id="rId23"/>
    <p:sldId id="353" r:id="rId24"/>
    <p:sldId id="26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F36DCB0-8576-4821-B86E-84C79861285F}">
          <p14:sldIdLst>
            <p14:sldId id="256"/>
            <p14:sldId id="259"/>
            <p14:sldId id="335"/>
            <p14:sldId id="329"/>
            <p14:sldId id="341"/>
            <p14:sldId id="342"/>
            <p14:sldId id="330"/>
            <p14:sldId id="345"/>
            <p14:sldId id="334"/>
            <p14:sldId id="260"/>
            <p14:sldId id="344"/>
            <p14:sldId id="347"/>
            <p14:sldId id="337"/>
            <p14:sldId id="350"/>
            <p14:sldId id="348"/>
            <p14:sldId id="349"/>
            <p14:sldId id="339"/>
            <p14:sldId id="354"/>
            <p14:sldId id="3011"/>
            <p14:sldId id="3272"/>
            <p14:sldId id="346"/>
            <p14:sldId id="351"/>
            <p14:sldId id="353"/>
            <p14:sldId id="26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9D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A8DF2F-2EA5-40BE-9900-628B507B980F}" v="4" dt="2025-03-07T14:46:52.0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60" autoAdjust="0"/>
    <p:restoredTop sz="57717" autoAdjust="0"/>
  </p:normalViewPr>
  <p:slideViewPr>
    <p:cSldViewPr snapToGrid="0">
      <p:cViewPr varScale="1">
        <p:scale>
          <a:sx n="59" d="100"/>
          <a:sy n="59" d="100"/>
        </p:scale>
        <p:origin x="1818" y="42"/>
      </p:cViewPr>
      <p:guideLst/>
    </p:cSldViewPr>
  </p:slideViewPr>
  <p:notesTextViewPr>
    <p:cViewPr>
      <p:scale>
        <a:sx n="3" d="2"/>
        <a:sy n="3" d="2"/>
      </p:scale>
      <p:origin x="0" y="0"/>
    </p:cViewPr>
  </p:notesTextViewPr>
  <p:sorterViewPr>
    <p:cViewPr>
      <p:scale>
        <a:sx n="100" d="100"/>
        <a:sy n="100" d="100"/>
      </p:scale>
      <p:origin x="0" y="-2712"/>
    </p:cViewPr>
  </p:sorterViewPr>
  <p:notesViewPr>
    <p:cSldViewPr snapToGrid="0">
      <p:cViewPr varScale="1">
        <p:scale>
          <a:sx n="118" d="100"/>
          <a:sy n="118" d="100"/>
        </p:scale>
        <p:origin x="5024" y="21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6DDF7E-73DF-43B5-896B-50544573CE5F}" type="doc">
      <dgm:prSet loTypeId="urn:microsoft.com/office/officeart/2005/8/layout/default" loCatId="list" qsTypeId="urn:microsoft.com/office/officeart/2005/8/quickstyle/simple5" qsCatId="simple" csTypeId="urn:microsoft.com/office/officeart/2005/8/colors/accent1_2" csCatId="accent1" phldr="1"/>
      <dgm:spPr/>
      <dgm:t>
        <a:bodyPr/>
        <a:lstStyle/>
        <a:p>
          <a:endParaRPr lang="en-US"/>
        </a:p>
      </dgm:t>
    </dgm:pt>
    <dgm:pt modelId="{4D4BD87C-40A4-469B-B9B7-B721E436AEEB}">
      <dgm:prSet/>
      <dgm:spPr/>
      <dgm:t>
        <a:bodyPr/>
        <a:lstStyle/>
        <a:p>
          <a:r>
            <a:rPr lang="en-US"/>
            <a:t>Centers for Medicare and Medicaid Services</a:t>
          </a:r>
        </a:p>
      </dgm:t>
    </dgm:pt>
    <dgm:pt modelId="{BCB937A6-611B-4517-9482-FF518AC1364E}" type="parTrans" cxnId="{5CD54F87-3398-4365-935C-4C31D0FBA2A9}">
      <dgm:prSet/>
      <dgm:spPr/>
      <dgm:t>
        <a:bodyPr/>
        <a:lstStyle/>
        <a:p>
          <a:endParaRPr lang="en-US"/>
        </a:p>
      </dgm:t>
    </dgm:pt>
    <dgm:pt modelId="{2CB6AC3A-4310-4976-998E-60F9FE6E474A}" type="sibTrans" cxnId="{5CD54F87-3398-4365-935C-4C31D0FBA2A9}">
      <dgm:prSet/>
      <dgm:spPr/>
      <dgm:t>
        <a:bodyPr/>
        <a:lstStyle/>
        <a:p>
          <a:endParaRPr lang="en-US"/>
        </a:p>
      </dgm:t>
    </dgm:pt>
    <dgm:pt modelId="{4F6A6EA7-5A9D-4DE2-B6D3-783652CC14C9}">
      <dgm:prSet/>
      <dgm:spPr/>
      <dgm:t>
        <a:bodyPr/>
        <a:lstStyle/>
        <a:p>
          <a:r>
            <a:rPr lang="en-US"/>
            <a:t>FDA</a:t>
          </a:r>
        </a:p>
      </dgm:t>
    </dgm:pt>
    <dgm:pt modelId="{09DFD1BC-BA0A-4D93-A6F6-EB752781AAEB}" type="parTrans" cxnId="{5FC754EC-6E6E-410A-8C0C-41991165D943}">
      <dgm:prSet/>
      <dgm:spPr/>
      <dgm:t>
        <a:bodyPr/>
        <a:lstStyle/>
        <a:p>
          <a:endParaRPr lang="en-US"/>
        </a:p>
      </dgm:t>
    </dgm:pt>
    <dgm:pt modelId="{E94546B2-B055-4590-98F7-1ED79746F63A}" type="sibTrans" cxnId="{5FC754EC-6E6E-410A-8C0C-41991165D943}">
      <dgm:prSet/>
      <dgm:spPr/>
      <dgm:t>
        <a:bodyPr/>
        <a:lstStyle/>
        <a:p>
          <a:endParaRPr lang="en-US"/>
        </a:p>
      </dgm:t>
    </dgm:pt>
    <dgm:pt modelId="{16B805CF-5771-4E1D-8419-5F7639236188}">
      <dgm:prSet/>
      <dgm:spPr/>
      <dgm:t>
        <a:bodyPr/>
        <a:lstStyle/>
        <a:p>
          <a:r>
            <a:rPr lang="en-US"/>
            <a:t>Food and Drug Administration</a:t>
          </a:r>
        </a:p>
      </dgm:t>
    </dgm:pt>
    <dgm:pt modelId="{E3EF17C5-AECF-4AB3-9666-CD048EA17158}" type="parTrans" cxnId="{AD40798F-ADF7-4FFD-9503-8FFB9AD125D7}">
      <dgm:prSet/>
      <dgm:spPr/>
      <dgm:t>
        <a:bodyPr/>
        <a:lstStyle/>
        <a:p>
          <a:endParaRPr lang="en-US"/>
        </a:p>
      </dgm:t>
    </dgm:pt>
    <dgm:pt modelId="{59A1FB27-F1DB-4470-8779-A30155CD4759}" type="sibTrans" cxnId="{AD40798F-ADF7-4FFD-9503-8FFB9AD125D7}">
      <dgm:prSet/>
      <dgm:spPr/>
      <dgm:t>
        <a:bodyPr/>
        <a:lstStyle/>
        <a:p>
          <a:endParaRPr lang="en-US"/>
        </a:p>
      </dgm:t>
    </dgm:pt>
    <dgm:pt modelId="{7C9A5DC5-FA4C-45FB-9D4B-BCCEE9048802}">
      <dgm:prSet phldrT="[Text]"/>
      <dgm:spPr/>
      <dgm:t>
        <a:bodyPr anchor="t"/>
        <a:lstStyle/>
        <a:p>
          <a:r>
            <a:rPr lang="en-US"/>
            <a:t>Health Resources and Services Admin </a:t>
          </a:r>
        </a:p>
      </dgm:t>
    </dgm:pt>
    <dgm:pt modelId="{D3CA0E6C-60ED-4289-87A7-7D6435C97060}" type="parTrans" cxnId="{27A45C79-492C-4312-88DF-F9CF80B2CA3E}">
      <dgm:prSet/>
      <dgm:spPr/>
      <dgm:t>
        <a:bodyPr/>
        <a:lstStyle/>
        <a:p>
          <a:endParaRPr lang="en-US"/>
        </a:p>
      </dgm:t>
    </dgm:pt>
    <dgm:pt modelId="{92CE2B39-8AF9-451A-ACC1-2F53DE86714D}" type="sibTrans" cxnId="{27A45C79-492C-4312-88DF-F9CF80B2CA3E}">
      <dgm:prSet/>
      <dgm:spPr/>
      <dgm:t>
        <a:bodyPr/>
        <a:lstStyle/>
        <a:p>
          <a:endParaRPr lang="en-US"/>
        </a:p>
      </dgm:t>
    </dgm:pt>
    <dgm:pt modelId="{8FFD6242-9FF2-4C4C-86A6-98C22AF24D7D}">
      <dgm:prSet phldrT="[Text]"/>
      <dgm:spPr/>
      <dgm:t>
        <a:bodyPr/>
        <a:lstStyle/>
        <a:p>
          <a:r>
            <a:rPr lang="en-US"/>
            <a:t>National Institutes of Health</a:t>
          </a:r>
        </a:p>
      </dgm:t>
    </dgm:pt>
    <dgm:pt modelId="{263E7A52-27EA-4284-879B-E571AC697D16}" type="parTrans" cxnId="{97E63222-CA42-4691-BD18-F4ADB1B3F98E}">
      <dgm:prSet/>
      <dgm:spPr/>
      <dgm:t>
        <a:bodyPr/>
        <a:lstStyle/>
        <a:p>
          <a:endParaRPr lang="en-US"/>
        </a:p>
      </dgm:t>
    </dgm:pt>
    <dgm:pt modelId="{EF89FE05-2D5F-4B27-82BB-F3C0CF7C1175}" type="sibTrans" cxnId="{97E63222-CA42-4691-BD18-F4ADB1B3F98E}">
      <dgm:prSet/>
      <dgm:spPr/>
      <dgm:t>
        <a:bodyPr/>
        <a:lstStyle/>
        <a:p>
          <a:endParaRPr lang="en-US"/>
        </a:p>
      </dgm:t>
    </dgm:pt>
    <dgm:pt modelId="{7305D04C-3ADA-4780-96F4-6AB55AC7D0CD}">
      <dgm:prSet phldrT="[Text]"/>
      <dgm:spPr/>
      <dgm:t>
        <a:bodyPr/>
        <a:lstStyle/>
        <a:p>
          <a:r>
            <a:rPr lang="en-US"/>
            <a:t>SAMHSA</a:t>
          </a:r>
        </a:p>
      </dgm:t>
    </dgm:pt>
    <dgm:pt modelId="{90B066A8-E2C1-4E48-9ACA-03357EA82899}" type="parTrans" cxnId="{1E33FDAA-B922-4054-9721-92996D673DDE}">
      <dgm:prSet/>
      <dgm:spPr/>
      <dgm:t>
        <a:bodyPr/>
        <a:lstStyle/>
        <a:p>
          <a:endParaRPr lang="en-US"/>
        </a:p>
      </dgm:t>
    </dgm:pt>
    <dgm:pt modelId="{FB9CDA16-071B-4A6E-94FD-A3C67BA657A0}" type="sibTrans" cxnId="{1E33FDAA-B922-4054-9721-92996D673DDE}">
      <dgm:prSet/>
      <dgm:spPr/>
      <dgm:t>
        <a:bodyPr/>
        <a:lstStyle/>
        <a:p>
          <a:endParaRPr lang="en-US"/>
        </a:p>
      </dgm:t>
    </dgm:pt>
    <dgm:pt modelId="{0CB5D0F1-CCAE-4A7C-8A11-C078CE46C592}">
      <dgm:prSet phldrT="[Text]"/>
      <dgm:spPr/>
      <dgm:t>
        <a:bodyPr/>
        <a:lstStyle/>
        <a:p>
          <a:r>
            <a:rPr lang="en-US"/>
            <a:t>Substance Abuse and Mental Health Service Administration</a:t>
          </a:r>
        </a:p>
      </dgm:t>
    </dgm:pt>
    <dgm:pt modelId="{2EAFE674-16AD-4DD1-AE0A-74CE602C147C}" type="parTrans" cxnId="{D290543D-F8D2-457C-AAD6-2697FCD5EFBA}">
      <dgm:prSet/>
      <dgm:spPr/>
      <dgm:t>
        <a:bodyPr/>
        <a:lstStyle/>
        <a:p>
          <a:endParaRPr lang="en-US"/>
        </a:p>
      </dgm:t>
    </dgm:pt>
    <dgm:pt modelId="{B29AA07D-0919-4717-85CD-153998332A19}" type="sibTrans" cxnId="{D290543D-F8D2-457C-AAD6-2697FCD5EFBA}">
      <dgm:prSet/>
      <dgm:spPr/>
      <dgm:t>
        <a:bodyPr/>
        <a:lstStyle/>
        <a:p>
          <a:endParaRPr lang="en-US"/>
        </a:p>
      </dgm:t>
    </dgm:pt>
    <dgm:pt modelId="{D8A15984-7EA2-4145-80EF-734110BFFDD6}">
      <dgm:prSet phldrT="[Text]"/>
      <dgm:spPr/>
      <dgm:t>
        <a:bodyPr/>
        <a:lstStyle/>
        <a:p>
          <a:r>
            <a:rPr lang="en-US"/>
            <a:t>NIH</a:t>
          </a:r>
        </a:p>
      </dgm:t>
    </dgm:pt>
    <dgm:pt modelId="{A17B5FD7-4363-4C00-9B1D-29E08E7AA6A1}" type="parTrans" cxnId="{C9C52329-F166-4298-8577-504FFFA76967}">
      <dgm:prSet/>
      <dgm:spPr/>
      <dgm:t>
        <a:bodyPr/>
        <a:lstStyle/>
        <a:p>
          <a:endParaRPr lang="en-US"/>
        </a:p>
      </dgm:t>
    </dgm:pt>
    <dgm:pt modelId="{3EF7DC30-4A1D-4271-AB36-83A27500209E}" type="sibTrans" cxnId="{C9C52329-F166-4298-8577-504FFFA76967}">
      <dgm:prSet/>
      <dgm:spPr/>
      <dgm:t>
        <a:bodyPr/>
        <a:lstStyle/>
        <a:p>
          <a:endParaRPr lang="en-US"/>
        </a:p>
      </dgm:t>
    </dgm:pt>
    <dgm:pt modelId="{BD8A2040-CFB6-4DA2-9371-5445578C40EB}">
      <dgm:prSet phldrT="[Text]"/>
      <dgm:spPr/>
      <dgm:t>
        <a:bodyPr anchor="t"/>
        <a:lstStyle/>
        <a:p>
          <a:r>
            <a:rPr lang="en-US"/>
            <a:t>HRSA</a:t>
          </a:r>
        </a:p>
      </dgm:t>
    </dgm:pt>
    <dgm:pt modelId="{242865B1-3490-4CBC-8DF7-4D6B11B5A86C}" type="parTrans" cxnId="{1B1DDEB3-9CB5-4123-9DEA-6566CB1396D5}">
      <dgm:prSet/>
      <dgm:spPr/>
      <dgm:t>
        <a:bodyPr/>
        <a:lstStyle/>
        <a:p>
          <a:endParaRPr lang="en-US"/>
        </a:p>
      </dgm:t>
    </dgm:pt>
    <dgm:pt modelId="{4304934D-AB23-4B1C-B12A-90113D50FFDE}" type="sibTrans" cxnId="{1B1DDEB3-9CB5-4123-9DEA-6566CB1396D5}">
      <dgm:prSet/>
      <dgm:spPr/>
      <dgm:t>
        <a:bodyPr/>
        <a:lstStyle/>
        <a:p>
          <a:endParaRPr lang="en-US"/>
        </a:p>
      </dgm:t>
    </dgm:pt>
    <dgm:pt modelId="{6891AC64-07E1-44F7-8788-30CF41D03CC8}">
      <dgm:prSet/>
      <dgm:spPr/>
      <dgm:t>
        <a:bodyPr/>
        <a:lstStyle/>
        <a:p>
          <a:r>
            <a:rPr lang="en-US"/>
            <a:t>CDC</a:t>
          </a:r>
        </a:p>
      </dgm:t>
    </dgm:pt>
    <dgm:pt modelId="{718EC19B-4549-465D-8129-9AE8B4897A59}" type="parTrans" cxnId="{A08ABCF5-C3A0-4CE3-989E-8FF9FE105976}">
      <dgm:prSet/>
      <dgm:spPr/>
      <dgm:t>
        <a:bodyPr/>
        <a:lstStyle/>
        <a:p>
          <a:endParaRPr lang="en-US"/>
        </a:p>
      </dgm:t>
    </dgm:pt>
    <dgm:pt modelId="{0C3C4BD0-FB88-4090-9F52-CFB55A38A671}" type="sibTrans" cxnId="{A08ABCF5-C3A0-4CE3-989E-8FF9FE105976}">
      <dgm:prSet/>
      <dgm:spPr/>
      <dgm:t>
        <a:bodyPr/>
        <a:lstStyle/>
        <a:p>
          <a:endParaRPr lang="en-US"/>
        </a:p>
      </dgm:t>
    </dgm:pt>
    <dgm:pt modelId="{0129F831-34A5-40F8-A097-F70FFF6161F0}">
      <dgm:prSet/>
      <dgm:spPr/>
      <dgm:t>
        <a:bodyPr/>
        <a:lstStyle/>
        <a:p>
          <a:r>
            <a:rPr lang="en-US"/>
            <a:t>Centers for Disease Control and Prevention</a:t>
          </a:r>
        </a:p>
      </dgm:t>
    </dgm:pt>
    <dgm:pt modelId="{1B02AAAB-8563-4139-BF80-07FB60E7F488}" type="parTrans" cxnId="{78F047DE-C4AE-4735-9165-B2B8D09A596C}">
      <dgm:prSet/>
      <dgm:spPr/>
      <dgm:t>
        <a:bodyPr/>
        <a:lstStyle/>
        <a:p>
          <a:endParaRPr lang="en-US"/>
        </a:p>
      </dgm:t>
    </dgm:pt>
    <dgm:pt modelId="{8C35AD15-68F3-474F-B4C8-8B411E11E49A}" type="sibTrans" cxnId="{78F047DE-C4AE-4735-9165-B2B8D09A596C}">
      <dgm:prSet/>
      <dgm:spPr/>
      <dgm:t>
        <a:bodyPr/>
        <a:lstStyle/>
        <a:p>
          <a:endParaRPr lang="en-US"/>
        </a:p>
      </dgm:t>
    </dgm:pt>
    <dgm:pt modelId="{92187198-E9E9-440E-9F2D-9A60D0995492}">
      <dgm:prSet phldrT="[Text]"/>
      <dgm:spPr/>
      <dgm:t>
        <a:bodyPr/>
        <a:lstStyle/>
        <a:p>
          <a:r>
            <a:rPr lang="en-US"/>
            <a:t>IHS</a:t>
          </a:r>
        </a:p>
      </dgm:t>
    </dgm:pt>
    <dgm:pt modelId="{47CB3D05-6A84-4076-B22E-71AB37B4EED5}" type="parTrans" cxnId="{664F2190-E476-4CFA-A8AD-A276138F8CFD}">
      <dgm:prSet/>
      <dgm:spPr/>
      <dgm:t>
        <a:bodyPr/>
        <a:lstStyle/>
        <a:p>
          <a:endParaRPr lang="en-US"/>
        </a:p>
      </dgm:t>
    </dgm:pt>
    <dgm:pt modelId="{F64C3667-B706-4C3F-B332-AB92C3FD5C9E}" type="sibTrans" cxnId="{664F2190-E476-4CFA-A8AD-A276138F8CFD}">
      <dgm:prSet/>
      <dgm:spPr/>
      <dgm:t>
        <a:bodyPr/>
        <a:lstStyle/>
        <a:p>
          <a:endParaRPr lang="en-US"/>
        </a:p>
      </dgm:t>
    </dgm:pt>
    <dgm:pt modelId="{E8E10C63-505C-4F35-9F30-033A5232F652}">
      <dgm:prSet phldrT="[Text]"/>
      <dgm:spPr/>
      <dgm:t>
        <a:bodyPr/>
        <a:lstStyle/>
        <a:p>
          <a:r>
            <a:rPr lang="en-US"/>
            <a:t>Indian Health Services</a:t>
          </a:r>
        </a:p>
      </dgm:t>
    </dgm:pt>
    <dgm:pt modelId="{E4E7BE15-9864-47BC-A5E6-A5BB3F6DA7FB}" type="parTrans" cxnId="{826463FD-6A43-473B-874D-2A93478606BA}">
      <dgm:prSet/>
      <dgm:spPr/>
      <dgm:t>
        <a:bodyPr/>
        <a:lstStyle/>
        <a:p>
          <a:endParaRPr lang="en-US"/>
        </a:p>
      </dgm:t>
    </dgm:pt>
    <dgm:pt modelId="{FAFEBF17-79FE-4F63-837B-062EA4F88DCC}" type="sibTrans" cxnId="{826463FD-6A43-473B-874D-2A93478606BA}">
      <dgm:prSet/>
      <dgm:spPr/>
      <dgm:t>
        <a:bodyPr/>
        <a:lstStyle/>
        <a:p>
          <a:endParaRPr lang="en-US"/>
        </a:p>
      </dgm:t>
    </dgm:pt>
    <dgm:pt modelId="{DC8E2FF1-196A-45B3-B164-3ABFC96989C1}">
      <dgm:prSet/>
      <dgm:spPr/>
      <dgm:t>
        <a:bodyPr/>
        <a:lstStyle/>
        <a:p>
          <a:r>
            <a:rPr lang="en-US"/>
            <a:t>CMS</a:t>
          </a:r>
        </a:p>
      </dgm:t>
    </dgm:pt>
    <dgm:pt modelId="{B1ACA098-4444-46B2-B6C7-DCB65E362DD6}" type="parTrans" cxnId="{229C1F01-86D0-4181-B53B-7003627C2EDD}">
      <dgm:prSet/>
      <dgm:spPr/>
      <dgm:t>
        <a:bodyPr/>
        <a:lstStyle/>
        <a:p>
          <a:endParaRPr lang="en-US"/>
        </a:p>
      </dgm:t>
    </dgm:pt>
    <dgm:pt modelId="{E6771600-4B81-4053-B45A-234D9F1B2C39}" type="sibTrans" cxnId="{229C1F01-86D0-4181-B53B-7003627C2EDD}">
      <dgm:prSet/>
      <dgm:spPr/>
      <dgm:t>
        <a:bodyPr/>
        <a:lstStyle/>
        <a:p>
          <a:endParaRPr lang="en-US"/>
        </a:p>
      </dgm:t>
    </dgm:pt>
    <dgm:pt modelId="{B3E529DB-D424-4059-BE5F-D67F488BFB87}">
      <dgm:prSet/>
      <dgm:spPr/>
      <dgm:t>
        <a:bodyPr/>
        <a:lstStyle/>
        <a:p>
          <a:r>
            <a:rPr lang="en-US"/>
            <a:t>AHRQ</a:t>
          </a:r>
        </a:p>
      </dgm:t>
    </dgm:pt>
    <dgm:pt modelId="{8E377876-EBAF-49C9-98EA-CA5EAAABE664}" type="parTrans" cxnId="{08C0CBA2-AFF3-48D2-AA89-8AEF9CD66C4B}">
      <dgm:prSet/>
      <dgm:spPr/>
      <dgm:t>
        <a:bodyPr/>
        <a:lstStyle/>
        <a:p>
          <a:endParaRPr lang="en-US"/>
        </a:p>
      </dgm:t>
    </dgm:pt>
    <dgm:pt modelId="{D60FEE44-1BC0-43AD-90F9-8BF5C1A289C1}" type="sibTrans" cxnId="{08C0CBA2-AFF3-48D2-AA89-8AEF9CD66C4B}">
      <dgm:prSet/>
      <dgm:spPr/>
      <dgm:t>
        <a:bodyPr/>
        <a:lstStyle/>
        <a:p>
          <a:endParaRPr lang="en-US"/>
        </a:p>
      </dgm:t>
    </dgm:pt>
    <dgm:pt modelId="{5EBAFA4F-18B8-4CCC-A3D3-0D68A44FC413}">
      <dgm:prSet/>
      <dgm:spPr/>
      <dgm:t>
        <a:bodyPr/>
        <a:lstStyle/>
        <a:p>
          <a:r>
            <a:rPr lang="en-US"/>
            <a:t>Agency for Healthcare Research and Quality </a:t>
          </a:r>
        </a:p>
      </dgm:t>
    </dgm:pt>
    <dgm:pt modelId="{9B593016-DA2D-4F64-9132-439A5977B43E}" type="parTrans" cxnId="{0813F8E7-61C8-460F-AC0E-7F52F3F5A18D}">
      <dgm:prSet/>
      <dgm:spPr/>
      <dgm:t>
        <a:bodyPr/>
        <a:lstStyle/>
        <a:p>
          <a:endParaRPr lang="en-US"/>
        </a:p>
      </dgm:t>
    </dgm:pt>
    <dgm:pt modelId="{E90B46ED-8ECC-4405-BD91-F91AD3F34ACC}" type="sibTrans" cxnId="{0813F8E7-61C8-460F-AC0E-7F52F3F5A18D}">
      <dgm:prSet/>
      <dgm:spPr/>
      <dgm:t>
        <a:bodyPr/>
        <a:lstStyle/>
        <a:p>
          <a:endParaRPr lang="en-US"/>
        </a:p>
      </dgm:t>
    </dgm:pt>
    <dgm:pt modelId="{15EE37DF-B040-4CA9-B086-B512E917268A}" type="pres">
      <dgm:prSet presAssocID="{BD6DDF7E-73DF-43B5-896B-50544573CE5F}" presName="diagram" presStyleCnt="0">
        <dgm:presLayoutVars>
          <dgm:dir/>
          <dgm:resizeHandles val="exact"/>
        </dgm:presLayoutVars>
      </dgm:prSet>
      <dgm:spPr/>
    </dgm:pt>
    <dgm:pt modelId="{C36D5C10-1372-4E38-A03C-67B4A64AE232}" type="pres">
      <dgm:prSet presAssocID="{DC8E2FF1-196A-45B3-B164-3ABFC96989C1}" presName="node" presStyleLbl="node1" presStyleIdx="0" presStyleCnt="8">
        <dgm:presLayoutVars>
          <dgm:bulletEnabled val="1"/>
        </dgm:presLayoutVars>
      </dgm:prSet>
      <dgm:spPr/>
    </dgm:pt>
    <dgm:pt modelId="{BE256513-BCEE-4D1E-A26A-73FBA4F0166A}" type="pres">
      <dgm:prSet presAssocID="{E6771600-4B81-4053-B45A-234D9F1B2C39}" presName="sibTrans" presStyleCnt="0"/>
      <dgm:spPr/>
    </dgm:pt>
    <dgm:pt modelId="{809AD0E5-DFAA-4EB3-8543-675390E37ADA}" type="pres">
      <dgm:prSet presAssocID="{4F6A6EA7-5A9D-4DE2-B6D3-783652CC14C9}" presName="node" presStyleLbl="node1" presStyleIdx="1" presStyleCnt="8">
        <dgm:presLayoutVars>
          <dgm:bulletEnabled val="1"/>
        </dgm:presLayoutVars>
      </dgm:prSet>
      <dgm:spPr/>
    </dgm:pt>
    <dgm:pt modelId="{89ADB068-E80F-4AF9-8CF9-A1BC37496B9E}" type="pres">
      <dgm:prSet presAssocID="{E94546B2-B055-4590-98F7-1ED79746F63A}" presName="sibTrans" presStyleCnt="0"/>
      <dgm:spPr/>
    </dgm:pt>
    <dgm:pt modelId="{DBAF17B3-324E-4FFB-963E-02A733BFCD22}" type="pres">
      <dgm:prSet presAssocID="{BD8A2040-CFB6-4DA2-9371-5445578C40EB}" presName="node" presStyleLbl="node1" presStyleIdx="2" presStyleCnt="8">
        <dgm:presLayoutVars>
          <dgm:bulletEnabled val="1"/>
        </dgm:presLayoutVars>
      </dgm:prSet>
      <dgm:spPr/>
    </dgm:pt>
    <dgm:pt modelId="{8845415C-EBC6-4F90-859A-95A58A8D6378}" type="pres">
      <dgm:prSet presAssocID="{4304934D-AB23-4B1C-B12A-90113D50FFDE}" presName="sibTrans" presStyleCnt="0"/>
      <dgm:spPr/>
    </dgm:pt>
    <dgm:pt modelId="{4EFE12E3-F57E-4188-9A1F-67E128163725}" type="pres">
      <dgm:prSet presAssocID="{92187198-E9E9-440E-9F2D-9A60D0995492}" presName="node" presStyleLbl="node1" presStyleIdx="3" presStyleCnt="8">
        <dgm:presLayoutVars>
          <dgm:bulletEnabled val="1"/>
        </dgm:presLayoutVars>
      </dgm:prSet>
      <dgm:spPr/>
    </dgm:pt>
    <dgm:pt modelId="{3BF2F2E4-2B18-4B3A-8B57-B7B3B09E3368}" type="pres">
      <dgm:prSet presAssocID="{F64C3667-B706-4C3F-B332-AB92C3FD5C9E}" presName="sibTrans" presStyleCnt="0"/>
      <dgm:spPr/>
    </dgm:pt>
    <dgm:pt modelId="{227AFDE4-489F-4073-BC57-B76836FAAE97}" type="pres">
      <dgm:prSet presAssocID="{6891AC64-07E1-44F7-8788-30CF41D03CC8}" presName="node" presStyleLbl="node1" presStyleIdx="4" presStyleCnt="8">
        <dgm:presLayoutVars>
          <dgm:bulletEnabled val="1"/>
        </dgm:presLayoutVars>
      </dgm:prSet>
      <dgm:spPr/>
    </dgm:pt>
    <dgm:pt modelId="{5276D4B3-B5EC-42CC-8509-647F78D43E2C}" type="pres">
      <dgm:prSet presAssocID="{0C3C4BD0-FB88-4090-9F52-CFB55A38A671}" presName="sibTrans" presStyleCnt="0"/>
      <dgm:spPr/>
    </dgm:pt>
    <dgm:pt modelId="{F0F89662-9621-4D89-A38C-777454351C60}" type="pres">
      <dgm:prSet presAssocID="{D8A15984-7EA2-4145-80EF-734110BFFDD6}" presName="node" presStyleLbl="node1" presStyleIdx="5" presStyleCnt="8">
        <dgm:presLayoutVars>
          <dgm:bulletEnabled val="1"/>
        </dgm:presLayoutVars>
      </dgm:prSet>
      <dgm:spPr/>
    </dgm:pt>
    <dgm:pt modelId="{9C503525-A71F-4233-A5D5-B689E47BD687}" type="pres">
      <dgm:prSet presAssocID="{3EF7DC30-4A1D-4271-AB36-83A27500209E}" presName="sibTrans" presStyleCnt="0"/>
      <dgm:spPr/>
    </dgm:pt>
    <dgm:pt modelId="{0D9E1667-02B4-4207-BDB2-4E7E6060E4E7}" type="pres">
      <dgm:prSet presAssocID="{7305D04C-3ADA-4780-96F4-6AB55AC7D0CD}" presName="node" presStyleLbl="node1" presStyleIdx="6" presStyleCnt="8">
        <dgm:presLayoutVars>
          <dgm:bulletEnabled val="1"/>
        </dgm:presLayoutVars>
      </dgm:prSet>
      <dgm:spPr/>
    </dgm:pt>
    <dgm:pt modelId="{5BBE1023-1BCB-4DF5-9C52-FE277A54EC23}" type="pres">
      <dgm:prSet presAssocID="{FB9CDA16-071B-4A6E-94FD-A3C67BA657A0}" presName="sibTrans" presStyleCnt="0"/>
      <dgm:spPr/>
    </dgm:pt>
    <dgm:pt modelId="{1F18C22A-3522-4AAE-A9D4-F724B3DA2C18}" type="pres">
      <dgm:prSet presAssocID="{B3E529DB-D424-4059-BE5F-D67F488BFB87}" presName="node" presStyleLbl="node1" presStyleIdx="7" presStyleCnt="8">
        <dgm:presLayoutVars>
          <dgm:bulletEnabled val="1"/>
        </dgm:presLayoutVars>
      </dgm:prSet>
      <dgm:spPr/>
    </dgm:pt>
  </dgm:ptLst>
  <dgm:cxnLst>
    <dgm:cxn modelId="{229C1F01-86D0-4181-B53B-7003627C2EDD}" srcId="{BD6DDF7E-73DF-43B5-896B-50544573CE5F}" destId="{DC8E2FF1-196A-45B3-B164-3ABFC96989C1}" srcOrd="0" destOrd="0" parTransId="{B1ACA098-4444-46B2-B6C7-DCB65E362DD6}" sibTransId="{E6771600-4B81-4053-B45A-234D9F1B2C39}"/>
    <dgm:cxn modelId="{1B9FB30B-1157-49B5-A0FF-78DF7E08DA78}" type="presOf" srcId="{5EBAFA4F-18B8-4CCC-A3D3-0D68A44FC413}" destId="{1F18C22A-3522-4AAE-A9D4-F724B3DA2C18}" srcOrd="0" destOrd="1" presId="urn:microsoft.com/office/officeart/2005/8/layout/default"/>
    <dgm:cxn modelId="{A14B4810-AB28-48A9-B0B4-2869C5829D7E}" type="presOf" srcId="{6891AC64-07E1-44F7-8788-30CF41D03CC8}" destId="{227AFDE4-489F-4073-BC57-B76836FAAE97}" srcOrd="0" destOrd="0" presId="urn:microsoft.com/office/officeart/2005/8/layout/default"/>
    <dgm:cxn modelId="{97E63222-CA42-4691-BD18-F4ADB1B3F98E}" srcId="{D8A15984-7EA2-4145-80EF-734110BFFDD6}" destId="{8FFD6242-9FF2-4C4C-86A6-98C22AF24D7D}" srcOrd="0" destOrd="0" parTransId="{263E7A52-27EA-4284-879B-E571AC697D16}" sibTransId="{EF89FE05-2D5F-4B27-82BB-F3C0CF7C1175}"/>
    <dgm:cxn modelId="{C9C52329-F166-4298-8577-504FFFA76967}" srcId="{BD6DDF7E-73DF-43B5-896B-50544573CE5F}" destId="{D8A15984-7EA2-4145-80EF-734110BFFDD6}" srcOrd="5" destOrd="0" parTransId="{A17B5FD7-4363-4C00-9B1D-29E08E7AA6A1}" sibTransId="{3EF7DC30-4A1D-4271-AB36-83A27500209E}"/>
    <dgm:cxn modelId="{3464422D-F460-4A76-AD8C-9DD68BA25773}" type="presOf" srcId="{B3E529DB-D424-4059-BE5F-D67F488BFB87}" destId="{1F18C22A-3522-4AAE-A9D4-F724B3DA2C18}" srcOrd="0" destOrd="0" presId="urn:microsoft.com/office/officeart/2005/8/layout/default"/>
    <dgm:cxn modelId="{ED08FC37-D37F-4F59-8E04-FBBCE1A5C2CD}" type="presOf" srcId="{DC8E2FF1-196A-45B3-B164-3ABFC96989C1}" destId="{C36D5C10-1372-4E38-A03C-67B4A64AE232}" srcOrd="0" destOrd="0" presId="urn:microsoft.com/office/officeart/2005/8/layout/default"/>
    <dgm:cxn modelId="{7E0C1F38-391F-4A27-AECA-78EBBF566C2F}" type="presOf" srcId="{D8A15984-7EA2-4145-80EF-734110BFFDD6}" destId="{F0F89662-9621-4D89-A38C-777454351C60}" srcOrd="0" destOrd="0" presId="urn:microsoft.com/office/officeart/2005/8/layout/default"/>
    <dgm:cxn modelId="{D290543D-F8D2-457C-AAD6-2697FCD5EFBA}" srcId="{7305D04C-3ADA-4780-96F4-6AB55AC7D0CD}" destId="{0CB5D0F1-CCAE-4A7C-8A11-C078CE46C592}" srcOrd="0" destOrd="0" parTransId="{2EAFE674-16AD-4DD1-AE0A-74CE602C147C}" sibTransId="{B29AA07D-0919-4717-85CD-153998332A19}"/>
    <dgm:cxn modelId="{811EEA6A-4AF2-4C37-927E-27738E20DFF5}" type="presOf" srcId="{4D4BD87C-40A4-469B-B9B7-B721E436AEEB}" destId="{C36D5C10-1372-4E38-A03C-67B4A64AE232}" srcOrd="0" destOrd="1" presId="urn:microsoft.com/office/officeart/2005/8/layout/default"/>
    <dgm:cxn modelId="{F821EE4E-57F6-43B3-85EE-C47FC1EF08C5}" type="presOf" srcId="{92187198-E9E9-440E-9F2D-9A60D0995492}" destId="{4EFE12E3-F57E-4188-9A1F-67E128163725}" srcOrd="0" destOrd="0" presId="urn:microsoft.com/office/officeart/2005/8/layout/default"/>
    <dgm:cxn modelId="{BE1BED52-C1E5-4601-B734-0ECE2C2C6FD1}" type="presOf" srcId="{7C9A5DC5-FA4C-45FB-9D4B-BCCEE9048802}" destId="{DBAF17B3-324E-4FFB-963E-02A733BFCD22}" srcOrd="0" destOrd="1" presId="urn:microsoft.com/office/officeart/2005/8/layout/default"/>
    <dgm:cxn modelId="{6905BE73-17F1-41AF-A72B-DB30D5307442}" type="presOf" srcId="{0CB5D0F1-CCAE-4A7C-8A11-C078CE46C592}" destId="{0D9E1667-02B4-4207-BDB2-4E7E6060E4E7}" srcOrd="0" destOrd="1" presId="urn:microsoft.com/office/officeart/2005/8/layout/default"/>
    <dgm:cxn modelId="{27A45C79-492C-4312-88DF-F9CF80B2CA3E}" srcId="{BD8A2040-CFB6-4DA2-9371-5445578C40EB}" destId="{7C9A5DC5-FA4C-45FB-9D4B-BCCEE9048802}" srcOrd="0" destOrd="0" parTransId="{D3CA0E6C-60ED-4289-87A7-7D6435C97060}" sibTransId="{92CE2B39-8AF9-451A-ACC1-2F53DE86714D}"/>
    <dgm:cxn modelId="{8BBE4B86-ED34-45E9-9603-8462A110DAC9}" type="presOf" srcId="{4F6A6EA7-5A9D-4DE2-B6D3-783652CC14C9}" destId="{809AD0E5-DFAA-4EB3-8543-675390E37ADA}" srcOrd="0" destOrd="0" presId="urn:microsoft.com/office/officeart/2005/8/layout/default"/>
    <dgm:cxn modelId="{5CD54F87-3398-4365-935C-4C31D0FBA2A9}" srcId="{DC8E2FF1-196A-45B3-B164-3ABFC96989C1}" destId="{4D4BD87C-40A4-469B-B9B7-B721E436AEEB}" srcOrd="0" destOrd="0" parTransId="{BCB937A6-611B-4517-9482-FF518AC1364E}" sibTransId="{2CB6AC3A-4310-4976-998E-60F9FE6E474A}"/>
    <dgm:cxn modelId="{AD40798F-ADF7-4FFD-9503-8FFB9AD125D7}" srcId="{4F6A6EA7-5A9D-4DE2-B6D3-783652CC14C9}" destId="{16B805CF-5771-4E1D-8419-5F7639236188}" srcOrd="0" destOrd="0" parTransId="{E3EF17C5-AECF-4AB3-9666-CD048EA17158}" sibTransId="{59A1FB27-F1DB-4470-8779-A30155CD4759}"/>
    <dgm:cxn modelId="{664F2190-E476-4CFA-A8AD-A276138F8CFD}" srcId="{BD6DDF7E-73DF-43B5-896B-50544573CE5F}" destId="{92187198-E9E9-440E-9F2D-9A60D0995492}" srcOrd="3" destOrd="0" parTransId="{47CB3D05-6A84-4076-B22E-71AB37B4EED5}" sibTransId="{F64C3667-B706-4C3F-B332-AB92C3FD5C9E}"/>
    <dgm:cxn modelId="{245EBC95-AF6C-4CA3-93B5-E161D687275C}" type="presOf" srcId="{BD8A2040-CFB6-4DA2-9371-5445578C40EB}" destId="{DBAF17B3-324E-4FFB-963E-02A733BFCD22}" srcOrd="0" destOrd="0" presId="urn:microsoft.com/office/officeart/2005/8/layout/default"/>
    <dgm:cxn modelId="{F151DA9C-6EFD-4145-9E90-3910266928F4}" type="presOf" srcId="{7305D04C-3ADA-4780-96F4-6AB55AC7D0CD}" destId="{0D9E1667-02B4-4207-BDB2-4E7E6060E4E7}" srcOrd="0" destOrd="0" presId="urn:microsoft.com/office/officeart/2005/8/layout/default"/>
    <dgm:cxn modelId="{08C0CBA2-AFF3-48D2-AA89-8AEF9CD66C4B}" srcId="{BD6DDF7E-73DF-43B5-896B-50544573CE5F}" destId="{B3E529DB-D424-4059-BE5F-D67F488BFB87}" srcOrd="7" destOrd="0" parTransId="{8E377876-EBAF-49C9-98EA-CA5EAAABE664}" sibTransId="{D60FEE44-1BC0-43AD-90F9-8BF5C1A289C1}"/>
    <dgm:cxn modelId="{1E33FDAA-B922-4054-9721-92996D673DDE}" srcId="{BD6DDF7E-73DF-43B5-896B-50544573CE5F}" destId="{7305D04C-3ADA-4780-96F4-6AB55AC7D0CD}" srcOrd="6" destOrd="0" parTransId="{90B066A8-E2C1-4E48-9ACA-03357EA82899}" sibTransId="{FB9CDA16-071B-4A6E-94FD-A3C67BA657A0}"/>
    <dgm:cxn modelId="{1B1DDEB3-9CB5-4123-9DEA-6566CB1396D5}" srcId="{BD6DDF7E-73DF-43B5-896B-50544573CE5F}" destId="{BD8A2040-CFB6-4DA2-9371-5445578C40EB}" srcOrd="2" destOrd="0" parTransId="{242865B1-3490-4CBC-8DF7-4D6B11B5A86C}" sibTransId="{4304934D-AB23-4B1C-B12A-90113D50FFDE}"/>
    <dgm:cxn modelId="{E31ED0C1-F1F3-4E7B-B763-8EF556BD3605}" type="presOf" srcId="{8FFD6242-9FF2-4C4C-86A6-98C22AF24D7D}" destId="{F0F89662-9621-4D89-A38C-777454351C60}" srcOrd="0" destOrd="1" presId="urn:microsoft.com/office/officeart/2005/8/layout/default"/>
    <dgm:cxn modelId="{2127D8C7-38FE-4367-8B7A-1D1DF5724E7C}" type="presOf" srcId="{BD6DDF7E-73DF-43B5-896B-50544573CE5F}" destId="{15EE37DF-B040-4CA9-B086-B512E917268A}" srcOrd="0" destOrd="0" presId="urn:microsoft.com/office/officeart/2005/8/layout/default"/>
    <dgm:cxn modelId="{AD341ADA-8934-4581-B111-64E84A506D68}" type="presOf" srcId="{E8E10C63-505C-4F35-9F30-033A5232F652}" destId="{4EFE12E3-F57E-4188-9A1F-67E128163725}" srcOrd="0" destOrd="1" presId="urn:microsoft.com/office/officeart/2005/8/layout/default"/>
    <dgm:cxn modelId="{78F047DE-C4AE-4735-9165-B2B8D09A596C}" srcId="{6891AC64-07E1-44F7-8788-30CF41D03CC8}" destId="{0129F831-34A5-40F8-A097-F70FFF6161F0}" srcOrd="0" destOrd="0" parTransId="{1B02AAAB-8563-4139-BF80-07FB60E7F488}" sibTransId="{8C35AD15-68F3-474F-B4C8-8B411E11E49A}"/>
    <dgm:cxn modelId="{69F756E7-2C9A-4DA5-BE55-524C62F392BE}" type="presOf" srcId="{16B805CF-5771-4E1D-8419-5F7639236188}" destId="{809AD0E5-DFAA-4EB3-8543-675390E37ADA}" srcOrd="0" destOrd="1" presId="urn:microsoft.com/office/officeart/2005/8/layout/default"/>
    <dgm:cxn modelId="{0813F8E7-61C8-460F-AC0E-7F52F3F5A18D}" srcId="{B3E529DB-D424-4059-BE5F-D67F488BFB87}" destId="{5EBAFA4F-18B8-4CCC-A3D3-0D68A44FC413}" srcOrd="0" destOrd="0" parTransId="{9B593016-DA2D-4F64-9132-439A5977B43E}" sibTransId="{E90B46ED-8ECC-4405-BD91-F91AD3F34ACC}"/>
    <dgm:cxn modelId="{5FC754EC-6E6E-410A-8C0C-41991165D943}" srcId="{BD6DDF7E-73DF-43B5-896B-50544573CE5F}" destId="{4F6A6EA7-5A9D-4DE2-B6D3-783652CC14C9}" srcOrd="1" destOrd="0" parTransId="{09DFD1BC-BA0A-4D93-A6F6-EB752781AAEB}" sibTransId="{E94546B2-B055-4590-98F7-1ED79746F63A}"/>
    <dgm:cxn modelId="{A08ABCF5-C3A0-4CE3-989E-8FF9FE105976}" srcId="{BD6DDF7E-73DF-43B5-896B-50544573CE5F}" destId="{6891AC64-07E1-44F7-8788-30CF41D03CC8}" srcOrd="4" destOrd="0" parTransId="{718EC19B-4549-465D-8129-9AE8B4897A59}" sibTransId="{0C3C4BD0-FB88-4090-9F52-CFB55A38A671}"/>
    <dgm:cxn modelId="{826463FD-6A43-473B-874D-2A93478606BA}" srcId="{92187198-E9E9-440E-9F2D-9A60D0995492}" destId="{E8E10C63-505C-4F35-9F30-033A5232F652}" srcOrd="0" destOrd="0" parTransId="{E4E7BE15-9864-47BC-A5E6-A5BB3F6DA7FB}" sibTransId="{FAFEBF17-79FE-4F63-837B-062EA4F88DCC}"/>
    <dgm:cxn modelId="{F3E8B3FF-8E67-41B2-B545-CFEC9FE771BF}" type="presOf" srcId="{0129F831-34A5-40F8-A097-F70FFF6161F0}" destId="{227AFDE4-489F-4073-BC57-B76836FAAE97}" srcOrd="0" destOrd="1" presId="urn:microsoft.com/office/officeart/2005/8/layout/default"/>
    <dgm:cxn modelId="{F9CC49FD-E799-4E99-B787-5F6368255240}" type="presParOf" srcId="{15EE37DF-B040-4CA9-B086-B512E917268A}" destId="{C36D5C10-1372-4E38-A03C-67B4A64AE232}" srcOrd="0" destOrd="0" presId="urn:microsoft.com/office/officeart/2005/8/layout/default"/>
    <dgm:cxn modelId="{5B98DC63-33ED-42F0-B76A-32FE7AC65DA0}" type="presParOf" srcId="{15EE37DF-B040-4CA9-B086-B512E917268A}" destId="{BE256513-BCEE-4D1E-A26A-73FBA4F0166A}" srcOrd="1" destOrd="0" presId="urn:microsoft.com/office/officeart/2005/8/layout/default"/>
    <dgm:cxn modelId="{3452B0DB-B455-4145-8031-5DD9F1D78BBF}" type="presParOf" srcId="{15EE37DF-B040-4CA9-B086-B512E917268A}" destId="{809AD0E5-DFAA-4EB3-8543-675390E37ADA}" srcOrd="2" destOrd="0" presId="urn:microsoft.com/office/officeart/2005/8/layout/default"/>
    <dgm:cxn modelId="{F73A614D-A5BD-4757-975D-89990B0675D6}" type="presParOf" srcId="{15EE37DF-B040-4CA9-B086-B512E917268A}" destId="{89ADB068-E80F-4AF9-8CF9-A1BC37496B9E}" srcOrd="3" destOrd="0" presId="urn:microsoft.com/office/officeart/2005/8/layout/default"/>
    <dgm:cxn modelId="{9618F94D-2689-46EE-B1DC-80FADFBD8FBE}" type="presParOf" srcId="{15EE37DF-B040-4CA9-B086-B512E917268A}" destId="{DBAF17B3-324E-4FFB-963E-02A733BFCD22}" srcOrd="4" destOrd="0" presId="urn:microsoft.com/office/officeart/2005/8/layout/default"/>
    <dgm:cxn modelId="{35CA693F-D6F5-40F9-889B-EDE039C35A34}" type="presParOf" srcId="{15EE37DF-B040-4CA9-B086-B512E917268A}" destId="{8845415C-EBC6-4F90-859A-95A58A8D6378}" srcOrd="5" destOrd="0" presId="urn:microsoft.com/office/officeart/2005/8/layout/default"/>
    <dgm:cxn modelId="{825FAB6A-6032-4C24-AE36-B7D25AD8D719}" type="presParOf" srcId="{15EE37DF-B040-4CA9-B086-B512E917268A}" destId="{4EFE12E3-F57E-4188-9A1F-67E128163725}" srcOrd="6" destOrd="0" presId="urn:microsoft.com/office/officeart/2005/8/layout/default"/>
    <dgm:cxn modelId="{B6C82CF1-AE34-420B-86C5-B937CC14EB51}" type="presParOf" srcId="{15EE37DF-B040-4CA9-B086-B512E917268A}" destId="{3BF2F2E4-2B18-4B3A-8B57-B7B3B09E3368}" srcOrd="7" destOrd="0" presId="urn:microsoft.com/office/officeart/2005/8/layout/default"/>
    <dgm:cxn modelId="{71657E65-5F63-49E4-BB8B-31361D2AD79E}" type="presParOf" srcId="{15EE37DF-B040-4CA9-B086-B512E917268A}" destId="{227AFDE4-489F-4073-BC57-B76836FAAE97}" srcOrd="8" destOrd="0" presId="urn:microsoft.com/office/officeart/2005/8/layout/default"/>
    <dgm:cxn modelId="{AAB19AFE-9264-4AD4-A2D3-D6332F79E2FE}" type="presParOf" srcId="{15EE37DF-B040-4CA9-B086-B512E917268A}" destId="{5276D4B3-B5EC-42CC-8509-647F78D43E2C}" srcOrd="9" destOrd="0" presId="urn:microsoft.com/office/officeart/2005/8/layout/default"/>
    <dgm:cxn modelId="{0A8B7064-1414-413E-A5F3-1D6BB9E904C7}" type="presParOf" srcId="{15EE37DF-B040-4CA9-B086-B512E917268A}" destId="{F0F89662-9621-4D89-A38C-777454351C60}" srcOrd="10" destOrd="0" presId="urn:microsoft.com/office/officeart/2005/8/layout/default"/>
    <dgm:cxn modelId="{EAECC854-EC7C-4388-8F14-58C2E4AB039F}" type="presParOf" srcId="{15EE37DF-B040-4CA9-B086-B512E917268A}" destId="{9C503525-A71F-4233-A5D5-B689E47BD687}" srcOrd="11" destOrd="0" presId="urn:microsoft.com/office/officeart/2005/8/layout/default"/>
    <dgm:cxn modelId="{D373B65D-FD20-4CE9-8E85-7E20930F9232}" type="presParOf" srcId="{15EE37DF-B040-4CA9-B086-B512E917268A}" destId="{0D9E1667-02B4-4207-BDB2-4E7E6060E4E7}" srcOrd="12" destOrd="0" presId="urn:microsoft.com/office/officeart/2005/8/layout/default"/>
    <dgm:cxn modelId="{E77A45BE-72B1-4132-B897-941975B4522B}" type="presParOf" srcId="{15EE37DF-B040-4CA9-B086-B512E917268A}" destId="{5BBE1023-1BCB-4DF5-9C52-FE277A54EC23}" srcOrd="13" destOrd="0" presId="urn:microsoft.com/office/officeart/2005/8/layout/default"/>
    <dgm:cxn modelId="{2193FC41-8912-433E-BEA2-0013872E2977}" type="presParOf" srcId="{15EE37DF-B040-4CA9-B086-B512E917268A}" destId="{1F18C22A-3522-4AAE-A9D4-F724B3DA2C18}"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DEA3DDE-1A36-4772-9E31-4D3D95DABD60}"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en-US"/>
        </a:p>
      </dgm:t>
    </dgm:pt>
    <dgm:pt modelId="{90E50BC5-4150-4C67-91F7-D4770012DE36}">
      <dgm:prSet phldrT="[Text]" phldr="0"/>
      <dgm:spPr/>
      <dgm:t>
        <a:bodyPr/>
        <a:lstStyle/>
        <a:p>
          <a:r>
            <a:rPr lang="en-US">
              <a:latin typeface="Arial"/>
            </a:rPr>
            <a:t>Winter</a:t>
          </a:r>
          <a:endParaRPr lang="en-US"/>
        </a:p>
      </dgm:t>
    </dgm:pt>
    <dgm:pt modelId="{141E8836-1637-4829-AC71-19CFD325D3FF}" type="parTrans" cxnId="{BA4D8797-3942-44C1-A791-3A950764155C}">
      <dgm:prSet/>
      <dgm:spPr/>
      <dgm:t>
        <a:bodyPr/>
        <a:lstStyle/>
        <a:p>
          <a:endParaRPr lang="en-US"/>
        </a:p>
      </dgm:t>
    </dgm:pt>
    <dgm:pt modelId="{5DA13BE5-0345-424E-B79E-EBF780918BC2}" type="sibTrans" cxnId="{BA4D8797-3942-44C1-A791-3A950764155C}">
      <dgm:prSet/>
      <dgm:spPr/>
      <dgm:t>
        <a:bodyPr/>
        <a:lstStyle/>
        <a:p>
          <a:endParaRPr lang="en-US"/>
        </a:p>
      </dgm:t>
    </dgm:pt>
    <dgm:pt modelId="{D58C0D6A-3DAE-49DD-826F-275163F01D7A}">
      <dgm:prSet phldrT="[Text]" phldr="0"/>
      <dgm:spPr/>
      <dgm:t>
        <a:bodyPr/>
        <a:lstStyle/>
        <a:p>
          <a:pPr rtl="0"/>
          <a:r>
            <a:rPr lang="en-US" dirty="0">
              <a:latin typeface="Arial"/>
            </a:rPr>
            <a:t>Medicare Advantage</a:t>
          </a:r>
          <a:endParaRPr lang="en-US" dirty="0"/>
        </a:p>
      </dgm:t>
    </dgm:pt>
    <dgm:pt modelId="{6DA87AC4-79DF-4A07-8981-406D43524CD9}" type="parTrans" cxnId="{44E72544-5C85-41EE-B424-3D7523F48618}">
      <dgm:prSet/>
      <dgm:spPr/>
      <dgm:t>
        <a:bodyPr/>
        <a:lstStyle/>
        <a:p>
          <a:endParaRPr lang="en-US"/>
        </a:p>
      </dgm:t>
    </dgm:pt>
    <dgm:pt modelId="{4A43ED3E-8D2A-4229-8BB8-3B0ACE1860C9}" type="sibTrans" cxnId="{44E72544-5C85-41EE-B424-3D7523F48618}">
      <dgm:prSet/>
      <dgm:spPr/>
      <dgm:t>
        <a:bodyPr/>
        <a:lstStyle/>
        <a:p>
          <a:endParaRPr lang="en-US"/>
        </a:p>
      </dgm:t>
    </dgm:pt>
    <dgm:pt modelId="{0A0C6B00-1702-4D47-8DD0-B3FD5FE1A0C8}">
      <dgm:prSet phldrT="[Text]" phldr="0"/>
      <dgm:spPr/>
      <dgm:t>
        <a:bodyPr/>
        <a:lstStyle/>
        <a:p>
          <a:pPr rtl="0"/>
          <a:r>
            <a:rPr lang="en-US" dirty="0">
              <a:latin typeface="Arial"/>
            </a:rPr>
            <a:t>Affordable Care Act Plans</a:t>
          </a:r>
          <a:endParaRPr lang="en-US" dirty="0"/>
        </a:p>
      </dgm:t>
    </dgm:pt>
    <dgm:pt modelId="{9E152849-DC87-4161-BC4A-CF1007008587}" type="parTrans" cxnId="{B6D0A54F-6D7E-4FB0-A629-71ED80A7AB4C}">
      <dgm:prSet/>
      <dgm:spPr/>
      <dgm:t>
        <a:bodyPr/>
        <a:lstStyle/>
        <a:p>
          <a:endParaRPr lang="en-US"/>
        </a:p>
      </dgm:t>
    </dgm:pt>
    <dgm:pt modelId="{72068663-6B51-471E-9415-A7935423208F}" type="sibTrans" cxnId="{B6D0A54F-6D7E-4FB0-A629-71ED80A7AB4C}">
      <dgm:prSet/>
      <dgm:spPr/>
      <dgm:t>
        <a:bodyPr/>
        <a:lstStyle/>
        <a:p>
          <a:endParaRPr lang="en-US"/>
        </a:p>
      </dgm:t>
    </dgm:pt>
    <dgm:pt modelId="{85B96194-17F7-4199-9C24-F6F9525058DB}">
      <dgm:prSet phldrT="[Text]" phldr="0"/>
      <dgm:spPr/>
      <dgm:t>
        <a:bodyPr/>
        <a:lstStyle/>
        <a:p>
          <a:r>
            <a:rPr lang="en-US">
              <a:latin typeface="Arial"/>
            </a:rPr>
            <a:t>Spring</a:t>
          </a:r>
          <a:endParaRPr lang="en-US"/>
        </a:p>
      </dgm:t>
    </dgm:pt>
    <dgm:pt modelId="{E590A05C-F570-4FF8-95B3-58457298D8A8}" type="parTrans" cxnId="{C28E8C56-2162-43F7-A037-9C998D23D678}">
      <dgm:prSet/>
      <dgm:spPr/>
      <dgm:t>
        <a:bodyPr/>
        <a:lstStyle/>
        <a:p>
          <a:endParaRPr lang="en-US"/>
        </a:p>
      </dgm:t>
    </dgm:pt>
    <dgm:pt modelId="{C69BC537-DA5E-446B-A1F1-6476E4C01A7A}" type="sibTrans" cxnId="{C28E8C56-2162-43F7-A037-9C998D23D678}">
      <dgm:prSet/>
      <dgm:spPr/>
      <dgm:t>
        <a:bodyPr/>
        <a:lstStyle/>
        <a:p>
          <a:endParaRPr lang="en-US"/>
        </a:p>
      </dgm:t>
    </dgm:pt>
    <dgm:pt modelId="{E8F271F5-7017-4A30-9978-2C5F4E3D5DE6}">
      <dgm:prSet phldrT="[Text]" phldr="0"/>
      <dgm:spPr/>
      <dgm:t>
        <a:bodyPr/>
        <a:lstStyle/>
        <a:p>
          <a:pPr rtl="0"/>
          <a:r>
            <a:rPr lang="en-US">
              <a:latin typeface="Arial"/>
            </a:rPr>
            <a:t>Inpatient Rehab</a:t>
          </a:r>
          <a:endParaRPr lang="en-US"/>
        </a:p>
      </dgm:t>
    </dgm:pt>
    <dgm:pt modelId="{726F1D05-8E11-411D-9438-F84B0E56953C}" type="parTrans" cxnId="{2609225F-DC0C-4C0A-BAE7-2F04925C5C0D}">
      <dgm:prSet/>
      <dgm:spPr/>
      <dgm:t>
        <a:bodyPr/>
        <a:lstStyle/>
        <a:p>
          <a:endParaRPr lang="en-US"/>
        </a:p>
      </dgm:t>
    </dgm:pt>
    <dgm:pt modelId="{F4A019A7-BDA4-4C4B-8860-C38B938A714D}" type="sibTrans" cxnId="{2609225F-DC0C-4C0A-BAE7-2F04925C5C0D}">
      <dgm:prSet/>
      <dgm:spPr/>
      <dgm:t>
        <a:bodyPr/>
        <a:lstStyle/>
        <a:p>
          <a:endParaRPr lang="en-US"/>
        </a:p>
      </dgm:t>
    </dgm:pt>
    <dgm:pt modelId="{D027CF8D-CF08-4D5C-9B92-F320DFB04C7F}">
      <dgm:prSet phldrT="[Text]" phldr="0"/>
      <dgm:spPr/>
      <dgm:t>
        <a:bodyPr/>
        <a:lstStyle/>
        <a:p>
          <a:pPr rtl="0"/>
          <a:r>
            <a:rPr lang="en-US">
              <a:latin typeface="Arial"/>
            </a:rPr>
            <a:t>Skilled Nursing</a:t>
          </a:r>
        </a:p>
      </dgm:t>
    </dgm:pt>
    <dgm:pt modelId="{739D803E-3F05-410A-9528-D9DC98CFEEEE}" type="parTrans" cxnId="{0E37EBCA-F104-41B1-830C-A072C77217C0}">
      <dgm:prSet/>
      <dgm:spPr/>
      <dgm:t>
        <a:bodyPr/>
        <a:lstStyle/>
        <a:p>
          <a:endParaRPr lang="en-US"/>
        </a:p>
      </dgm:t>
    </dgm:pt>
    <dgm:pt modelId="{18A7F59C-1AC5-48B2-9401-EA8CCDF22699}" type="sibTrans" cxnId="{0E37EBCA-F104-41B1-830C-A072C77217C0}">
      <dgm:prSet/>
      <dgm:spPr/>
      <dgm:t>
        <a:bodyPr/>
        <a:lstStyle/>
        <a:p>
          <a:endParaRPr lang="en-US"/>
        </a:p>
      </dgm:t>
    </dgm:pt>
    <dgm:pt modelId="{42710386-5AA3-4DEC-804C-010DABE3D060}">
      <dgm:prSet phldr="0"/>
      <dgm:spPr/>
      <dgm:t>
        <a:bodyPr/>
        <a:lstStyle/>
        <a:p>
          <a:r>
            <a:rPr lang="en-US">
              <a:latin typeface="Arial"/>
            </a:rPr>
            <a:t>Fall</a:t>
          </a:r>
        </a:p>
      </dgm:t>
    </dgm:pt>
    <dgm:pt modelId="{144C8421-52BA-4896-99FE-B15184C4990F}" type="parTrans" cxnId="{E2C5F1D1-12B6-4AE5-935A-5BDD17926898}">
      <dgm:prSet/>
      <dgm:spPr/>
      <dgm:t>
        <a:bodyPr/>
        <a:lstStyle/>
        <a:p>
          <a:endParaRPr lang="en-US"/>
        </a:p>
      </dgm:t>
    </dgm:pt>
    <dgm:pt modelId="{73D6EAB7-8C6E-4384-8CAF-99B889C8A326}" type="sibTrans" cxnId="{E2C5F1D1-12B6-4AE5-935A-5BDD17926898}">
      <dgm:prSet/>
      <dgm:spPr/>
      <dgm:t>
        <a:bodyPr/>
        <a:lstStyle/>
        <a:p>
          <a:endParaRPr lang="en-US"/>
        </a:p>
      </dgm:t>
    </dgm:pt>
    <dgm:pt modelId="{3EDD604C-F5A4-498E-90E9-6D3E65AA14DB}">
      <dgm:prSet phldr="0"/>
      <dgm:spPr/>
      <dgm:t>
        <a:bodyPr/>
        <a:lstStyle/>
        <a:p>
          <a:pPr rtl="0"/>
          <a:r>
            <a:rPr lang="en-US">
              <a:latin typeface="Arial"/>
            </a:rPr>
            <a:t>Summer</a:t>
          </a:r>
        </a:p>
      </dgm:t>
    </dgm:pt>
    <dgm:pt modelId="{9A51F67F-B4A0-4969-BF87-91D3262D475C}" type="parTrans" cxnId="{7D8A1831-B354-4309-8323-99912E72ADC8}">
      <dgm:prSet/>
      <dgm:spPr/>
      <dgm:t>
        <a:bodyPr/>
        <a:lstStyle/>
        <a:p>
          <a:endParaRPr lang="en-US"/>
        </a:p>
      </dgm:t>
    </dgm:pt>
    <dgm:pt modelId="{878BF480-D156-4A1A-8558-4AE25B536E81}" type="sibTrans" cxnId="{7D8A1831-B354-4309-8323-99912E72ADC8}">
      <dgm:prSet/>
      <dgm:spPr/>
      <dgm:t>
        <a:bodyPr/>
        <a:lstStyle/>
        <a:p>
          <a:endParaRPr lang="en-US"/>
        </a:p>
      </dgm:t>
    </dgm:pt>
    <dgm:pt modelId="{AA4C8A43-BAEB-496F-A15B-DC381B562CC2}">
      <dgm:prSet phldr="0"/>
      <dgm:spPr/>
      <dgm:t>
        <a:bodyPr/>
        <a:lstStyle/>
        <a:p>
          <a:pPr rtl="0"/>
          <a:r>
            <a:rPr lang="en-US">
              <a:latin typeface="Arial"/>
            </a:rPr>
            <a:t>Inpatient Hospital</a:t>
          </a:r>
          <a:endParaRPr lang="en-US"/>
        </a:p>
      </dgm:t>
    </dgm:pt>
    <dgm:pt modelId="{512AE3E1-F51F-463D-B78D-2EC872721C07}" type="parTrans" cxnId="{A2F7FE3A-FF95-4937-859F-EA5E4CA11133}">
      <dgm:prSet/>
      <dgm:spPr/>
      <dgm:t>
        <a:bodyPr/>
        <a:lstStyle/>
        <a:p>
          <a:endParaRPr lang="en-US"/>
        </a:p>
      </dgm:t>
    </dgm:pt>
    <dgm:pt modelId="{DB7682D4-FD8A-4DEC-A73F-3525BB3D9D5E}" type="sibTrans" cxnId="{A2F7FE3A-FF95-4937-859F-EA5E4CA11133}">
      <dgm:prSet/>
      <dgm:spPr/>
      <dgm:t>
        <a:bodyPr/>
        <a:lstStyle/>
        <a:p>
          <a:endParaRPr lang="en-US"/>
        </a:p>
      </dgm:t>
    </dgm:pt>
    <dgm:pt modelId="{566D5393-5DDC-48E1-9026-D59376B7D848}">
      <dgm:prSet phldr="0"/>
      <dgm:spPr/>
      <dgm:t>
        <a:bodyPr/>
        <a:lstStyle/>
        <a:p>
          <a:pPr rtl="0"/>
          <a:r>
            <a:rPr lang="en-US">
              <a:latin typeface="Arial"/>
            </a:rPr>
            <a:t>Home Health</a:t>
          </a:r>
        </a:p>
      </dgm:t>
    </dgm:pt>
    <dgm:pt modelId="{355B4614-3EBE-4DA7-B896-E8063D6F639A}" type="parTrans" cxnId="{3EF8D0D8-2504-4284-9D49-4DAB6C9F17FD}">
      <dgm:prSet/>
      <dgm:spPr/>
      <dgm:t>
        <a:bodyPr/>
        <a:lstStyle/>
        <a:p>
          <a:endParaRPr lang="en-US"/>
        </a:p>
      </dgm:t>
    </dgm:pt>
    <dgm:pt modelId="{D01E28DB-50FE-494B-889D-2DA7B41F6323}" type="sibTrans" cxnId="{3EF8D0D8-2504-4284-9D49-4DAB6C9F17FD}">
      <dgm:prSet/>
      <dgm:spPr/>
      <dgm:t>
        <a:bodyPr/>
        <a:lstStyle/>
        <a:p>
          <a:endParaRPr lang="en-US"/>
        </a:p>
      </dgm:t>
    </dgm:pt>
    <dgm:pt modelId="{137EE6BB-61B5-4353-B485-6C0CE96A775E}">
      <dgm:prSet phldr="0"/>
      <dgm:spPr/>
      <dgm:t>
        <a:bodyPr/>
        <a:lstStyle/>
        <a:p>
          <a:pPr rtl="0"/>
          <a:r>
            <a:rPr lang="en-US" dirty="0">
              <a:latin typeface="Arial"/>
            </a:rPr>
            <a:t>Medicare Physician Fee Schedule</a:t>
          </a:r>
          <a:endParaRPr lang="en-US" dirty="0"/>
        </a:p>
      </dgm:t>
    </dgm:pt>
    <dgm:pt modelId="{C6C938E9-1C36-42CF-B7F8-C28483555701}" type="parTrans" cxnId="{75D2C675-2FD2-49A8-B9CD-3FE781BA35EB}">
      <dgm:prSet/>
      <dgm:spPr/>
      <dgm:t>
        <a:bodyPr/>
        <a:lstStyle/>
        <a:p>
          <a:endParaRPr lang="en-US"/>
        </a:p>
      </dgm:t>
    </dgm:pt>
    <dgm:pt modelId="{D54764C5-DFB3-4579-A725-C2B322ACFECF}" type="sibTrans" cxnId="{75D2C675-2FD2-49A8-B9CD-3FE781BA35EB}">
      <dgm:prSet/>
      <dgm:spPr/>
      <dgm:t>
        <a:bodyPr/>
        <a:lstStyle/>
        <a:p>
          <a:endParaRPr lang="en-US"/>
        </a:p>
      </dgm:t>
    </dgm:pt>
    <dgm:pt modelId="{A1EAA372-FB48-45AC-A349-234B438478B9}">
      <dgm:prSet phldr="0"/>
      <dgm:spPr/>
      <dgm:t>
        <a:bodyPr/>
        <a:lstStyle/>
        <a:p>
          <a:pPr rtl="0"/>
          <a:r>
            <a:rPr lang="en-US">
              <a:latin typeface="Arial"/>
            </a:rPr>
            <a:t>Fee Schedule Final Rule </a:t>
          </a:r>
        </a:p>
      </dgm:t>
    </dgm:pt>
    <dgm:pt modelId="{7E88F89B-41A5-46DB-8BF7-2E03ECC47AED}" type="parTrans" cxnId="{743ADC01-408D-4A8D-878C-764620A6BFB7}">
      <dgm:prSet/>
      <dgm:spPr/>
      <dgm:t>
        <a:bodyPr/>
        <a:lstStyle/>
        <a:p>
          <a:endParaRPr lang="en-US"/>
        </a:p>
      </dgm:t>
    </dgm:pt>
    <dgm:pt modelId="{AF1FD07D-C6FF-4CED-BF2D-DFE5BCCFDA06}" type="sibTrans" cxnId="{743ADC01-408D-4A8D-878C-764620A6BFB7}">
      <dgm:prSet/>
      <dgm:spPr/>
      <dgm:t>
        <a:bodyPr/>
        <a:lstStyle/>
        <a:p>
          <a:endParaRPr lang="en-US"/>
        </a:p>
      </dgm:t>
    </dgm:pt>
    <dgm:pt modelId="{51ACD819-0CE3-4578-B1BE-3B7BE490F114}" type="pres">
      <dgm:prSet presAssocID="{4DEA3DDE-1A36-4772-9E31-4D3D95DABD60}" presName="list" presStyleCnt="0">
        <dgm:presLayoutVars>
          <dgm:dir/>
          <dgm:animLvl val="lvl"/>
        </dgm:presLayoutVars>
      </dgm:prSet>
      <dgm:spPr/>
    </dgm:pt>
    <dgm:pt modelId="{FB02528A-5D1E-4BD7-BC08-772DF3F9F88D}" type="pres">
      <dgm:prSet presAssocID="{90E50BC5-4150-4C67-91F7-D4770012DE36}" presName="posSpace" presStyleCnt="0"/>
      <dgm:spPr/>
    </dgm:pt>
    <dgm:pt modelId="{3EEED6D1-4964-4CB8-8A21-2EEB5CD55AE0}" type="pres">
      <dgm:prSet presAssocID="{90E50BC5-4150-4C67-91F7-D4770012DE36}" presName="vertFlow" presStyleCnt="0"/>
      <dgm:spPr/>
    </dgm:pt>
    <dgm:pt modelId="{AE75271E-36F5-4285-84D0-926D805ABF0B}" type="pres">
      <dgm:prSet presAssocID="{90E50BC5-4150-4C67-91F7-D4770012DE36}" presName="topSpace" presStyleCnt="0"/>
      <dgm:spPr/>
    </dgm:pt>
    <dgm:pt modelId="{56010109-CF48-4BA2-A991-0BC1F1100810}" type="pres">
      <dgm:prSet presAssocID="{90E50BC5-4150-4C67-91F7-D4770012DE36}" presName="firstComp" presStyleCnt="0"/>
      <dgm:spPr/>
    </dgm:pt>
    <dgm:pt modelId="{264808C4-9F75-43BE-910A-95EB11BB315D}" type="pres">
      <dgm:prSet presAssocID="{90E50BC5-4150-4C67-91F7-D4770012DE36}" presName="firstChild" presStyleLbl="bgAccFollowNode1" presStyleIdx="0" presStyleCnt="8"/>
      <dgm:spPr/>
    </dgm:pt>
    <dgm:pt modelId="{CB009DB2-A04C-4DCC-81B9-7588B4FD5EAD}" type="pres">
      <dgm:prSet presAssocID="{90E50BC5-4150-4C67-91F7-D4770012DE36}" presName="firstChildTx" presStyleLbl="bgAccFollowNode1" presStyleIdx="0" presStyleCnt="8">
        <dgm:presLayoutVars>
          <dgm:bulletEnabled val="1"/>
        </dgm:presLayoutVars>
      </dgm:prSet>
      <dgm:spPr/>
    </dgm:pt>
    <dgm:pt modelId="{0173B47E-D11E-45DB-9E33-4A9249AD47A3}" type="pres">
      <dgm:prSet presAssocID="{0A0C6B00-1702-4D47-8DD0-B3FD5FE1A0C8}" presName="comp" presStyleCnt="0"/>
      <dgm:spPr/>
    </dgm:pt>
    <dgm:pt modelId="{3586B8C0-47EE-43A3-A9FD-1FB5DA7B90A5}" type="pres">
      <dgm:prSet presAssocID="{0A0C6B00-1702-4D47-8DD0-B3FD5FE1A0C8}" presName="child" presStyleLbl="bgAccFollowNode1" presStyleIdx="1" presStyleCnt="8"/>
      <dgm:spPr/>
    </dgm:pt>
    <dgm:pt modelId="{9977F1DC-507E-423F-B0B6-D4C6A7D147D3}" type="pres">
      <dgm:prSet presAssocID="{0A0C6B00-1702-4D47-8DD0-B3FD5FE1A0C8}" presName="childTx" presStyleLbl="bgAccFollowNode1" presStyleIdx="1" presStyleCnt="8">
        <dgm:presLayoutVars>
          <dgm:bulletEnabled val="1"/>
        </dgm:presLayoutVars>
      </dgm:prSet>
      <dgm:spPr/>
    </dgm:pt>
    <dgm:pt modelId="{FE115415-22E6-44F9-9416-337BC0334C69}" type="pres">
      <dgm:prSet presAssocID="{90E50BC5-4150-4C67-91F7-D4770012DE36}" presName="negSpace" presStyleCnt="0"/>
      <dgm:spPr/>
    </dgm:pt>
    <dgm:pt modelId="{F2D7C42D-123E-4858-B7B0-70518E4CE47A}" type="pres">
      <dgm:prSet presAssocID="{90E50BC5-4150-4C67-91F7-D4770012DE36}" presName="circle" presStyleLbl="node1" presStyleIdx="0" presStyleCnt="4" custLinFactNeighborX="-1541" custLinFactNeighborY="-323"/>
      <dgm:spPr/>
    </dgm:pt>
    <dgm:pt modelId="{FCA5DD65-19BC-4611-AC5E-05A8C7176DB7}" type="pres">
      <dgm:prSet presAssocID="{5DA13BE5-0345-424E-B79E-EBF780918BC2}" presName="transSpace" presStyleCnt="0"/>
      <dgm:spPr/>
    </dgm:pt>
    <dgm:pt modelId="{2542CBAD-EDD5-4A47-909D-03903ADC4E31}" type="pres">
      <dgm:prSet presAssocID="{85B96194-17F7-4199-9C24-F6F9525058DB}" presName="posSpace" presStyleCnt="0"/>
      <dgm:spPr/>
    </dgm:pt>
    <dgm:pt modelId="{7DE953A6-FBCB-42BE-AC7E-7D306B038BA7}" type="pres">
      <dgm:prSet presAssocID="{85B96194-17F7-4199-9C24-F6F9525058DB}" presName="vertFlow" presStyleCnt="0"/>
      <dgm:spPr/>
    </dgm:pt>
    <dgm:pt modelId="{9A1FC42E-5335-45AC-A7CA-877A7FEE78C8}" type="pres">
      <dgm:prSet presAssocID="{85B96194-17F7-4199-9C24-F6F9525058DB}" presName="topSpace" presStyleCnt="0"/>
      <dgm:spPr/>
    </dgm:pt>
    <dgm:pt modelId="{D2FD2A5F-E5D8-4A88-8606-3BB3FF3BAFA3}" type="pres">
      <dgm:prSet presAssocID="{85B96194-17F7-4199-9C24-F6F9525058DB}" presName="firstComp" presStyleCnt="0"/>
      <dgm:spPr/>
    </dgm:pt>
    <dgm:pt modelId="{B7E92BB0-2894-4A3F-9C43-00AF1515F1B0}" type="pres">
      <dgm:prSet presAssocID="{85B96194-17F7-4199-9C24-F6F9525058DB}" presName="firstChild" presStyleLbl="bgAccFollowNode1" presStyleIdx="2" presStyleCnt="8"/>
      <dgm:spPr/>
    </dgm:pt>
    <dgm:pt modelId="{5CF0060D-CAC0-41EF-AE27-1111489A6F59}" type="pres">
      <dgm:prSet presAssocID="{85B96194-17F7-4199-9C24-F6F9525058DB}" presName="firstChildTx" presStyleLbl="bgAccFollowNode1" presStyleIdx="2" presStyleCnt="8">
        <dgm:presLayoutVars>
          <dgm:bulletEnabled val="1"/>
        </dgm:presLayoutVars>
      </dgm:prSet>
      <dgm:spPr/>
    </dgm:pt>
    <dgm:pt modelId="{4A918DD2-1653-4397-9845-F4EF8CBE8037}" type="pres">
      <dgm:prSet presAssocID="{D027CF8D-CF08-4D5C-9B92-F320DFB04C7F}" presName="comp" presStyleCnt="0"/>
      <dgm:spPr/>
    </dgm:pt>
    <dgm:pt modelId="{2FA22400-0017-4B3D-AC16-B517875FEF27}" type="pres">
      <dgm:prSet presAssocID="{D027CF8D-CF08-4D5C-9B92-F320DFB04C7F}" presName="child" presStyleLbl="bgAccFollowNode1" presStyleIdx="3" presStyleCnt="8"/>
      <dgm:spPr/>
    </dgm:pt>
    <dgm:pt modelId="{3239B785-FA9F-49BF-BBCE-C1E4D2E6944B}" type="pres">
      <dgm:prSet presAssocID="{D027CF8D-CF08-4D5C-9B92-F320DFB04C7F}" presName="childTx" presStyleLbl="bgAccFollowNode1" presStyleIdx="3" presStyleCnt="8">
        <dgm:presLayoutVars>
          <dgm:bulletEnabled val="1"/>
        </dgm:presLayoutVars>
      </dgm:prSet>
      <dgm:spPr/>
    </dgm:pt>
    <dgm:pt modelId="{6B00DD13-3FFC-4A2E-BB32-63E8F73D2A1D}" type="pres">
      <dgm:prSet presAssocID="{AA4C8A43-BAEB-496F-A15B-DC381B562CC2}" presName="comp" presStyleCnt="0"/>
      <dgm:spPr/>
    </dgm:pt>
    <dgm:pt modelId="{A2C23A98-6CE4-41C3-8278-7D1ADE3748F0}" type="pres">
      <dgm:prSet presAssocID="{AA4C8A43-BAEB-496F-A15B-DC381B562CC2}" presName="child" presStyleLbl="bgAccFollowNode1" presStyleIdx="4" presStyleCnt="8"/>
      <dgm:spPr/>
    </dgm:pt>
    <dgm:pt modelId="{925E5360-BECE-4A84-87C3-2359566B0675}" type="pres">
      <dgm:prSet presAssocID="{AA4C8A43-BAEB-496F-A15B-DC381B562CC2}" presName="childTx" presStyleLbl="bgAccFollowNode1" presStyleIdx="4" presStyleCnt="8">
        <dgm:presLayoutVars>
          <dgm:bulletEnabled val="1"/>
        </dgm:presLayoutVars>
      </dgm:prSet>
      <dgm:spPr/>
    </dgm:pt>
    <dgm:pt modelId="{7F063C18-808A-4043-9521-ADB71CF264F9}" type="pres">
      <dgm:prSet presAssocID="{85B96194-17F7-4199-9C24-F6F9525058DB}" presName="negSpace" presStyleCnt="0"/>
      <dgm:spPr/>
    </dgm:pt>
    <dgm:pt modelId="{BE7DBBEA-19FD-4307-B0FA-0C6CE59EBA88}" type="pres">
      <dgm:prSet presAssocID="{85B96194-17F7-4199-9C24-F6F9525058DB}" presName="circle" presStyleLbl="node1" presStyleIdx="1" presStyleCnt="4"/>
      <dgm:spPr/>
    </dgm:pt>
    <dgm:pt modelId="{AE08DD01-F696-4913-9000-A42C8707CBBD}" type="pres">
      <dgm:prSet presAssocID="{C69BC537-DA5E-446B-A1F1-6476E4C01A7A}" presName="transSpace" presStyleCnt="0"/>
      <dgm:spPr/>
    </dgm:pt>
    <dgm:pt modelId="{3162C845-277A-4658-AD44-9A848D8DD773}" type="pres">
      <dgm:prSet presAssocID="{3EDD604C-F5A4-498E-90E9-6D3E65AA14DB}" presName="posSpace" presStyleCnt="0"/>
      <dgm:spPr/>
    </dgm:pt>
    <dgm:pt modelId="{5233B3B7-A72A-4B2B-AB23-5442F716F7F3}" type="pres">
      <dgm:prSet presAssocID="{3EDD604C-F5A4-498E-90E9-6D3E65AA14DB}" presName="vertFlow" presStyleCnt="0"/>
      <dgm:spPr/>
    </dgm:pt>
    <dgm:pt modelId="{31122584-DE5E-4FCD-BAB9-E165D4974C82}" type="pres">
      <dgm:prSet presAssocID="{3EDD604C-F5A4-498E-90E9-6D3E65AA14DB}" presName="topSpace" presStyleCnt="0"/>
      <dgm:spPr/>
    </dgm:pt>
    <dgm:pt modelId="{3F492206-7207-4780-AAB8-DDB3DD136B67}" type="pres">
      <dgm:prSet presAssocID="{3EDD604C-F5A4-498E-90E9-6D3E65AA14DB}" presName="firstComp" presStyleCnt="0"/>
      <dgm:spPr/>
    </dgm:pt>
    <dgm:pt modelId="{1588F30F-D7A7-4F36-9F6D-EB2F32DF6413}" type="pres">
      <dgm:prSet presAssocID="{3EDD604C-F5A4-498E-90E9-6D3E65AA14DB}" presName="firstChild" presStyleLbl="bgAccFollowNode1" presStyleIdx="5" presStyleCnt="8"/>
      <dgm:spPr/>
    </dgm:pt>
    <dgm:pt modelId="{0592F862-51A8-4016-9089-8C0545069213}" type="pres">
      <dgm:prSet presAssocID="{3EDD604C-F5A4-498E-90E9-6D3E65AA14DB}" presName="firstChildTx" presStyleLbl="bgAccFollowNode1" presStyleIdx="5" presStyleCnt="8">
        <dgm:presLayoutVars>
          <dgm:bulletEnabled val="1"/>
        </dgm:presLayoutVars>
      </dgm:prSet>
      <dgm:spPr/>
    </dgm:pt>
    <dgm:pt modelId="{C980FEB0-14F5-4315-89F2-51B71E3710B5}" type="pres">
      <dgm:prSet presAssocID="{137EE6BB-61B5-4353-B485-6C0CE96A775E}" presName="comp" presStyleCnt="0"/>
      <dgm:spPr/>
    </dgm:pt>
    <dgm:pt modelId="{3786CB20-8DF8-4757-8420-3C1C6868BC85}" type="pres">
      <dgm:prSet presAssocID="{137EE6BB-61B5-4353-B485-6C0CE96A775E}" presName="child" presStyleLbl="bgAccFollowNode1" presStyleIdx="6" presStyleCnt="8"/>
      <dgm:spPr/>
    </dgm:pt>
    <dgm:pt modelId="{ED8D689F-AE6A-40CA-A020-E938E8454F7D}" type="pres">
      <dgm:prSet presAssocID="{137EE6BB-61B5-4353-B485-6C0CE96A775E}" presName="childTx" presStyleLbl="bgAccFollowNode1" presStyleIdx="6" presStyleCnt="8">
        <dgm:presLayoutVars>
          <dgm:bulletEnabled val="1"/>
        </dgm:presLayoutVars>
      </dgm:prSet>
      <dgm:spPr/>
    </dgm:pt>
    <dgm:pt modelId="{F641BEDA-979B-4ABD-8BB0-2F23A028038F}" type="pres">
      <dgm:prSet presAssocID="{3EDD604C-F5A4-498E-90E9-6D3E65AA14DB}" presName="negSpace" presStyleCnt="0"/>
      <dgm:spPr/>
    </dgm:pt>
    <dgm:pt modelId="{AD36D1C1-2A50-4B2B-AFCC-1EC1BF29D35C}" type="pres">
      <dgm:prSet presAssocID="{3EDD604C-F5A4-498E-90E9-6D3E65AA14DB}" presName="circle" presStyleLbl="node1" presStyleIdx="2" presStyleCnt="4"/>
      <dgm:spPr/>
    </dgm:pt>
    <dgm:pt modelId="{FC5A963F-5147-483B-9294-2BB6C9A17CBD}" type="pres">
      <dgm:prSet presAssocID="{878BF480-D156-4A1A-8558-4AE25B536E81}" presName="transSpace" presStyleCnt="0"/>
      <dgm:spPr/>
    </dgm:pt>
    <dgm:pt modelId="{9B1185C5-2BDA-4F20-96F6-33016BEA23B5}" type="pres">
      <dgm:prSet presAssocID="{42710386-5AA3-4DEC-804C-010DABE3D060}" presName="posSpace" presStyleCnt="0"/>
      <dgm:spPr/>
    </dgm:pt>
    <dgm:pt modelId="{A2C0E4DE-2838-4780-8EB1-57523061EDD0}" type="pres">
      <dgm:prSet presAssocID="{42710386-5AA3-4DEC-804C-010DABE3D060}" presName="vertFlow" presStyleCnt="0"/>
      <dgm:spPr/>
    </dgm:pt>
    <dgm:pt modelId="{91796B38-0363-4FE6-BAD7-8AD60203F0E8}" type="pres">
      <dgm:prSet presAssocID="{42710386-5AA3-4DEC-804C-010DABE3D060}" presName="topSpace" presStyleCnt="0"/>
      <dgm:spPr/>
    </dgm:pt>
    <dgm:pt modelId="{9F4ADE74-E016-45EB-9F00-9AF21603A927}" type="pres">
      <dgm:prSet presAssocID="{42710386-5AA3-4DEC-804C-010DABE3D060}" presName="firstComp" presStyleCnt="0"/>
      <dgm:spPr/>
    </dgm:pt>
    <dgm:pt modelId="{E4B95575-E0E9-4CA9-B7F4-98330588B5A9}" type="pres">
      <dgm:prSet presAssocID="{42710386-5AA3-4DEC-804C-010DABE3D060}" presName="firstChild" presStyleLbl="bgAccFollowNode1" presStyleIdx="7" presStyleCnt="8"/>
      <dgm:spPr/>
    </dgm:pt>
    <dgm:pt modelId="{80E67AAE-7534-44C8-BB74-F21496752934}" type="pres">
      <dgm:prSet presAssocID="{42710386-5AA3-4DEC-804C-010DABE3D060}" presName="firstChildTx" presStyleLbl="bgAccFollowNode1" presStyleIdx="7" presStyleCnt="8">
        <dgm:presLayoutVars>
          <dgm:bulletEnabled val="1"/>
        </dgm:presLayoutVars>
      </dgm:prSet>
      <dgm:spPr/>
    </dgm:pt>
    <dgm:pt modelId="{E5C1DE64-3748-46F4-89F0-5B46ED31E4FB}" type="pres">
      <dgm:prSet presAssocID="{42710386-5AA3-4DEC-804C-010DABE3D060}" presName="negSpace" presStyleCnt="0"/>
      <dgm:spPr/>
    </dgm:pt>
    <dgm:pt modelId="{3F01CC35-7AB6-443C-B077-4D591B9F13D6}" type="pres">
      <dgm:prSet presAssocID="{42710386-5AA3-4DEC-804C-010DABE3D060}" presName="circle" presStyleLbl="node1" presStyleIdx="3" presStyleCnt="4"/>
      <dgm:spPr/>
    </dgm:pt>
  </dgm:ptLst>
  <dgm:cxnLst>
    <dgm:cxn modelId="{743ADC01-408D-4A8D-878C-764620A6BFB7}" srcId="{42710386-5AA3-4DEC-804C-010DABE3D060}" destId="{A1EAA372-FB48-45AC-A349-234B438478B9}" srcOrd="0" destOrd="0" parTransId="{7E88F89B-41A5-46DB-8BF7-2E03ECC47AED}" sibTransId="{AF1FD07D-C6FF-4CED-BF2D-DFE5BCCFDA06}"/>
    <dgm:cxn modelId="{547CFD0A-3837-4CC1-8A22-545F9546BB57}" type="presOf" srcId="{A1EAA372-FB48-45AC-A349-234B438478B9}" destId="{80E67AAE-7534-44C8-BB74-F21496752934}" srcOrd="1" destOrd="0" presId="urn:microsoft.com/office/officeart/2005/8/layout/hList9"/>
    <dgm:cxn modelId="{550C471E-F43E-4406-B4A9-3454A020E436}" type="presOf" srcId="{4DEA3DDE-1A36-4772-9E31-4D3D95DABD60}" destId="{51ACD819-0CE3-4578-B1BE-3B7BE490F114}" srcOrd="0" destOrd="0" presId="urn:microsoft.com/office/officeart/2005/8/layout/hList9"/>
    <dgm:cxn modelId="{FC338B2D-F194-4BAA-A7FB-2208C2782345}" type="presOf" srcId="{566D5393-5DDC-48E1-9026-D59376B7D848}" destId="{1588F30F-D7A7-4F36-9F6D-EB2F32DF6413}" srcOrd="0" destOrd="0" presId="urn:microsoft.com/office/officeart/2005/8/layout/hList9"/>
    <dgm:cxn modelId="{7D8A1831-B354-4309-8323-99912E72ADC8}" srcId="{4DEA3DDE-1A36-4772-9E31-4D3D95DABD60}" destId="{3EDD604C-F5A4-498E-90E9-6D3E65AA14DB}" srcOrd="2" destOrd="0" parTransId="{9A51F67F-B4A0-4969-BF87-91D3262D475C}" sibTransId="{878BF480-D156-4A1A-8558-4AE25B536E81}"/>
    <dgm:cxn modelId="{E98A1932-E274-4DC1-98CA-0CF04C984EA8}" type="presOf" srcId="{85B96194-17F7-4199-9C24-F6F9525058DB}" destId="{BE7DBBEA-19FD-4307-B0FA-0C6CE59EBA88}" srcOrd="0" destOrd="0" presId="urn:microsoft.com/office/officeart/2005/8/layout/hList9"/>
    <dgm:cxn modelId="{A2F7FE3A-FF95-4937-859F-EA5E4CA11133}" srcId="{85B96194-17F7-4199-9C24-F6F9525058DB}" destId="{AA4C8A43-BAEB-496F-A15B-DC381B562CC2}" srcOrd="2" destOrd="0" parTransId="{512AE3E1-F51F-463D-B78D-2EC872721C07}" sibTransId="{DB7682D4-FD8A-4DEC-A73F-3525BB3D9D5E}"/>
    <dgm:cxn modelId="{2609225F-DC0C-4C0A-BAE7-2F04925C5C0D}" srcId="{85B96194-17F7-4199-9C24-F6F9525058DB}" destId="{E8F271F5-7017-4A30-9978-2C5F4E3D5DE6}" srcOrd="0" destOrd="0" parTransId="{726F1D05-8E11-411D-9438-F84B0E56953C}" sibTransId="{F4A019A7-BDA4-4C4B-8860-C38B938A714D}"/>
    <dgm:cxn modelId="{44E72544-5C85-41EE-B424-3D7523F48618}" srcId="{90E50BC5-4150-4C67-91F7-D4770012DE36}" destId="{D58C0D6A-3DAE-49DD-826F-275163F01D7A}" srcOrd="0" destOrd="0" parTransId="{6DA87AC4-79DF-4A07-8981-406D43524CD9}" sibTransId="{4A43ED3E-8D2A-4229-8BB8-3B0ACE1860C9}"/>
    <dgm:cxn modelId="{B7C99266-A038-4D04-8BDB-C82CC34F7DEC}" type="presOf" srcId="{566D5393-5DDC-48E1-9026-D59376B7D848}" destId="{0592F862-51A8-4016-9089-8C0545069213}" srcOrd="1" destOrd="0" presId="urn:microsoft.com/office/officeart/2005/8/layout/hList9"/>
    <dgm:cxn modelId="{5C2C8D6B-52F5-4B61-A2D1-C09C8E0D6629}" type="presOf" srcId="{137EE6BB-61B5-4353-B485-6C0CE96A775E}" destId="{3786CB20-8DF8-4757-8420-3C1C6868BC85}" srcOrd="0" destOrd="0" presId="urn:microsoft.com/office/officeart/2005/8/layout/hList9"/>
    <dgm:cxn modelId="{B6D0A54F-6D7E-4FB0-A629-71ED80A7AB4C}" srcId="{90E50BC5-4150-4C67-91F7-D4770012DE36}" destId="{0A0C6B00-1702-4D47-8DD0-B3FD5FE1A0C8}" srcOrd="1" destOrd="0" parTransId="{9E152849-DC87-4161-BC4A-CF1007008587}" sibTransId="{72068663-6B51-471E-9415-A7935423208F}"/>
    <dgm:cxn modelId="{FA920A70-F420-44FD-9CCB-EDD965A4EE41}" type="presOf" srcId="{A1EAA372-FB48-45AC-A349-234B438478B9}" destId="{E4B95575-E0E9-4CA9-B7F4-98330588B5A9}" srcOrd="0" destOrd="0" presId="urn:microsoft.com/office/officeart/2005/8/layout/hList9"/>
    <dgm:cxn modelId="{75D2C675-2FD2-49A8-B9CD-3FE781BA35EB}" srcId="{3EDD604C-F5A4-498E-90E9-6D3E65AA14DB}" destId="{137EE6BB-61B5-4353-B485-6C0CE96A775E}" srcOrd="1" destOrd="0" parTransId="{C6C938E9-1C36-42CF-B7F8-C28483555701}" sibTransId="{D54764C5-DFB3-4579-A725-C2B322ACFECF}"/>
    <dgm:cxn modelId="{C28E8C56-2162-43F7-A037-9C998D23D678}" srcId="{4DEA3DDE-1A36-4772-9E31-4D3D95DABD60}" destId="{85B96194-17F7-4199-9C24-F6F9525058DB}" srcOrd="1" destOrd="0" parTransId="{E590A05C-F570-4FF8-95B3-58457298D8A8}" sibTransId="{C69BC537-DA5E-446B-A1F1-6476E4C01A7A}"/>
    <dgm:cxn modelId="{C4B40995-E978-4F29-A8A6-834CC079EBBF}" type="presOf" srcId="{D58C0D6A-3DAE-49DD-826F-275163F01D7A}" destId="{264808C4-9F75-43BE-910A-95EB11BB315D}" srcOrd="0" destOrd="0" presId="urn:microsoft.com/office/officeart/2005/8/layout/hList9"/>
    <dgm:cxn modelId="{BA4D8797-3942-44C1-A791-3A950764155C}" srcId="{4DEA3DDE-1A36-4772-9E31-4D3D95DABD60}" destId="{90E50BC5-4150-4C67-91F7-D4770012DE36}" srcOrd="0" destOrd="0" parTransId="{141E8836-1637-4829-AC71-19CFD325D3FF}" sibTransId="{5DA13BE5-0345-424E-B79E-EBF780918BC2}"/>
    <dgm:cxn modelId="{9FDD2898-8391-4CBA-B4BC-99D5EB941D67}" type="presOf" srcId="{137EE6BB-61B5-4353-B485-6C0CE96A775E}" destId="{ED8D689F-AE6A-40CA-A020-E938E8454F7D}" srcOrd="1" destOrd="0" presId="urn:microsoft.com/office/officeart/2005/8/layout/hList9"/>
    <dgm:cxn modelId="{4AC01FA3-5E05-4C61-8D94-561575989AC2}" type="presOf" srcId="{D027CF8D-CF08-4D5C-9B92-F320DFB04C7F}" destId="{3239B785-FA9F-49BF-BBCE-C1E4D2E6944B}" srcOrd="1" destOrd="0" presId="urn:microsoft.com/office/officeart/2005/8/layout/hList9"/>
    <dgm:cxn modelId="{CAC491A5-9BDA-45B7-8666-D69CB9662AB1}" type="presOf" srcId="{AA4C8A43-BAEB-496F-A15B-DC381B562CC2}" destId="{A2C23A98-6CE4-41C3-8278-7D1ADE3748F0}" srcOrd="0" destOrd="0" presId="urn:microsoft.com/office/officeart/2005/8/layout/hList9"/>
    <dgm:cxn modelId="{81E6B5A9-DE7F-4536-B97B-E4FBC71ADA3C}" type="presOf" srcId="{D58C0D6A-3DAE-49DD-826F-275163F01D7A}" destId="{CB009DB2-A04C-4DCC-81B9-7588B4FD5EAD}" srcOrd="1" destOrd="0" presId="urn:microsoft.com/office/officeart/2005/8/layout/hList9"/>
    <dgm:cxn modelId="{998C27B1-EB63-48F5-A2B8-513B468642E1}" type="presOf" srcId="{90E50BC5-4150-4C67-91F7-D4770012DE36}" destId="{F2D7C42D-123E-4858-B7B0-70518E4CE47A}" srcOrd="0" destOrd="0" presId="urn:microsoft.com/office/officeart/2005/8/layout/hList9"/>
    <dgm:cxn modelId="{0A5A2FC6-D0B6-40AC-A82B-E98ADF536A23}" type="presOf" srcId="{E8F271F5-7017-4A30-9978-2C5F4E3D5DE6}" destId="{B7E92BB0-2894-4A3F-9C43-00AF1515F1B0}" srcOrd="0" destOrd="0" presId="urn:microsoft.com/office/officeart/2005/8/layout/hList9"/>
    <dgm:cxn modelId="{0E37EBCA-F104-41B1-830C-A072C77217C0}" srcId="{85B96194-17F7-4199-9C24-F6F9525058DB}" destId="{D027CF8D-CF08-4D5C-9B92-F320DFB04C7F}" srcOrd="1" destOrd="0" parTransId="{739D803E-3F05-410A-9528-D9DC98CFEEEE}" sibTransId="{18A7F59C-1AC5-48B2-9401-EA8CCDF22699}"/>
    <dgm:cxn modelId="{F430BACC-EC83-4974-B582-4EC0DE33F14C}" type="presOf" srcId="{0A0C6B00-1702-4D47-8DD0-B3FD5FE1A0C8}" destId="{3586B8C0-47EE-43A3-A9FD-1FB5DA7B90A5}" srcOrd="0" destOrd="0" presId="urn:microsoft.com/office/officeart/2005/8/layout/hList9"/>
    <dgm:cxn modelId="{3129F2CD-ED88-43C0-824E-647C8EE8D8AC}" type="presOf" srcId="{AA4C8A43-BAEB-496F-A15B-DC381B562CC2}" destId="{925E5360-BECE-4A84-87C3-2359566B0675}" srcOrd="1" destOrd="0" presId="urn:microsoft.com/office/officeart/2005/8/layout/hList9"/>
    <dgm:cxn modelId="{E2C5F1D1-12B6-4AE5-935A-5BDD17926898}" srcId="{4DEA3DDE-1A36-4772-9E31-4D3D95DABD60}" destId="{42710386-5AA3-4DEC-804C-010DABE3D060}" srcOrd="3" destOrd="0" parTransId="{144C8421-52BA-4896-99FE-B15184C4990F}" sibTransId="{73D6EAB7-8C6E-4384-8CAF-99B889C8A326}"/>
    <dgm:cxn modelId="{3EF8D0D8-2504-4284-9D49-4DAB6C9F17FD}" srcId="{3EDD604C-F5A4-498E-90E9-6D3E65AA14DB}" destId="{566D5393-5DDC-48E1-9026-D59376B7D848}" srcOrd="0" destOrd="0" parTransId="{355B4614-3EBE-4DA7-B896-E8063D6F639A}" sibTransId="{D01E28DB-50FE-494B-889D-2DA7B41F6323}"/>
    <dgm:cxn modelId="{FCEA0AE1-005B-4EEC-A42F-05187A821418}" type="presOf" srcId="{42710386-5AA3-4DEC-804C-010DABE3D060}" destId="{3F01CC35-7AB6-443C-B077-4D591B9F13D6}" srcOrd="0" destOrd="0" presId="urn:microsoft.com/office/officeart/2005/8/layout/hList9"/>
    <dgm:cxn modelId="{A314D4F0-0136-4556-AA5D-298F14FD81C6}" type="presOf" srcId="{3EDD604C-F5A4-498E-90E9-6D3E65AA14DB}" destId="{AD36D1C1-2A50-4B2B-AFCC-1EC1BF29D35C}" srcOrd="0" destOrd="0" presId="urn:microsoft.com/office/officeart/2005/8/layout/hList9"/>
    <dgm:cxn modelId="{DC0E81F2-2D82-42CA-BEE7-E3E6A8CDBF69}" type="presOf" srcId="{E8F271F5-7017-4A30-9978-2C5F4E3D5DE6}" destId="{5CF0060D-CAC0-41EF-AE27-1111489A6F59}" srcOrd="1" destOrd="0" presId="urn:microsoft.com/office/officeart/2005/8/layout/hList9"/>
    <dgm:cxn modelId="{3CFF8EF9-B462-4448-A538-95E3A1137E60}" type="presOf" srcId="{0A0C6B00-1702-4D47-8DD0-B3FD5FE1A0C8}" destId="{9977F1DC-507E-423F-B0B6-D4C6A7D147D3}" srcOrd="1" destOrd="0" presId="urn:microsoft.com/office/officeart/2005/8/layout/hList9"/>
    <dgm:cxn modelId="{5A164EFC-5871-42FB-89FB-B0AB5F7EFD63}" type="presOf" srcId="{D027CF8D-CF08-4D5C-9B92-F320DFB04C7F}" destId="{2FA22400-0017-4B3D-AC16-B517875FEF27}" srcOrd="0" destOrd="0" presId="urn:microsoft.com/office/officeart/2005/8/layout/hList9"/>
    <dgm:cxn modelId="{E5EBF5BB-12EB-4B28-813F-2A722742D790}" type="presParOf" srcId="{51ACD819-0CE3-4578-B1BE-3B7BE490F114}" destId="{FB02528A-5D1E-4BD7-BC08-772DF3F9F88D}" srcOrd="0" destOrd="0" presId="urn:microsoft.com/office/officeart/2005/8/layout/hList9"/>
    <dgm:cxn modelId="{5083ACBF-E593-41EA-BA58-2F0CD68A6AB7}" type="presParOf" srcId="{51ACD819-0CE3-4578-B1BE-3B7BE490F114}" destId="{3EEED6D1-4964-4CB8-8A21-2EEB5CD55AE0}" srcOrd="1" destOrd="0" presId="urn:microsoft.com/office/officeart/2005/8/layout/hList9"/>
    <dgm:cxn modelId="{257174CD-69CC-49B3-A5FF-E0FA125695A5}" type="presParOf" srcId="{3EEED6D1-4964-4CB8-8A21-2EEB5CD55AE0}" destId="{AE75271E-36F5-4285-84D0-926D805ABF0B}" srcOrd="0" destOrd="0" presId="urn:microsoft.com/office/officeart/2005/8/layout/hList9"/>
    <dgm:cxn modelId="{853F4069-0555-4B18-8DCC-FBCC13AC9BE3}" type="presParOf" srcId="{3EEED6D1-4964-4CB8-8A21-2EEB5CD55AE0}" destId="{56010109-CF48-4BA2-A991-0BC1F1100810}" srcOrd="1" destOrd="0" presId="urn:microsoft.com/office/officeart/2005/8/layout/hList9"/>
    <dgm:cxn modelId="{5BA00AE9-BDB4-4B0D-B578-334BC0AA8300}" type="presParOf" srcId="{56010109-CF48-4BA2-A991-0BC1F1100810}" destId="{264808C4-9F75-43BE-910A-95EB11BB315D}" srcOrd="0" destOrd="0" presId="urn:microsoft.com/office/officeart/2005/8/layout/hList9"/>
    <dgm:cxn modelId="{471F7E39-EE25-4215-9AD6-00EF6E11A230}" type="presParOf" srcId="{56010109-CF48-4BA2-A991-0BC1F1100810}" destId="{CB009DB2-A04C-4DCC-81B9-7588B4FD5EAD}" srcOrd="1" destOrd="0" presId="urn:microsoft.com/office/officeart/2005/8/layout/hList9"/>
    <dgm:cxn modelId="{00898D71-5B09-4BB5-AAAC-D244F1DCE11C}" type="presParOf" srcId="{3EEED6D1-4964-4CB8-8A21-2EEB5CD55AE0}" destId="{0173B47E-D11E-45DB-9E33-4A9249AD47A3}" srcOrd="2" destOrd="0" presId="urn:microsoft.com/office/officeart/2005/8/layout/hList9"/>
    <dgm:cxn modelId="{7D2AB5E0-0B6B-465F-B8E0-8179E2D3FEEC}" type="presParOf" srcId="{0173B47E-D11E-45DB-9E33-4A9249AD47A3}" destId="{3586B8C0-47EE-43A3-A9FD-1FB5DA7B90A5}" srcOrd="0" destOrd="0" presId="urn:microsoft.com/office/officeart/2005/8/layout/hList9"/>
    <dgm:cxn modelId="{F98ECCAC-0311-47CB-AFA6-3879C0F5BC59}" type="presParOf" srcId="{0173B47E-D11E-45DB-9E33-4A9249AD47A3}" destId="{9977F1DC-507E-423F-B0B6-D4C6A7D147D3}" srcOrd="1" destOrd="0" presId="urn:microsoft.com/office/officeart/2005/8/layout/hList9"/>
    <dgm:cxn modelId="{E0DE11CC-9693-4107-BEFC-DB515AA05CAB}" type="presParOf" srcId="{51ACD819-0CE3-4578-B1BE-3B7BE490F114}" destId="{FE115415-22E6-44F9-9416-337BC0334C69}" srcOrd="2" destOrd="0" presId="urn:microsoft.com/office/officeart/2005/8/layout/hList9"/>
    <dgm:cxn modelId="{9A58D0D0-F3E0-463D-A92F-02E44552AFA3}" type="presParOf" srcId="{51ACD819-0CE3-4578-B1BE-3B7BE490F114}" destId="{F2D7C42D-123E-4858-B7B0-70518E4CE47A}" srcOrd="3" destOrd="0" presId="urn:microsoft.com/office/officeart/2005/8/layout/hList9"/>
    <dgm:cxn modelId="{9C14DABC-717C-4A54-AB34-47326FFB9151}" type="presParOf" srcId="{51ACD819-0CE3-4578-B1BE-3B7BE490F114}" destId="{FCA5DD65-19BC-4611-AC5E-05A8C7176DB7}" srcOrd="4" destOrd="0" presId="urn:microsoft.com/office/officeart/2005/8/layout/hList9"/>
    <dgm:cxn modelId="{2C2883F5-BB74-45AD-94C5-7069A36963C9}" type="presParOf" srcId="{51ACD819-0CE3-4578-B1BE-3B7BE490F114}" destId="{2542CBAD-EDD5-4A47-909D-03903ADC4E31}" srcOrd="5" destOrd="0" presId="urn:microsoft.com/office/officeart/2005/8/layout/hList9"/>
    <dgm:cxn modelId="{49174E95-04E9-4FB0-B9CB-96EF6B6D9E5D}" type="presParOf" srcId="{51ACD819-0CE3-4578-B1BE-3B7BE490F114}" destId="{7DE953A6-FBCB-42BE-AC7E-7D306B038BA7}" srcOrd="6" destOrd="0" presId="urn:microsoft.com/office/officeart/2005/8/layout/hList9"/>
    <dgm:cxn modelId="{CD9E00B9-61F9-4F8F-9FDA-584E3E52668D}" type="presParOf" srcId="{7DE953A6-FBCB-42BE-AC7E-7D306B038BA7}" destId="{9A1FC42E-5335-45AC-A7CA-877A7FEE78C8}" srcOrd="0" destOrd="0" presId="urn:microsoft.com/office/officeart/2005/8/layout/hList9"/>
    <dgm:cxn modelId="{3C08492D-8C2C-4646-A559-F88ECED79634}" type="presParOf" srcId="{7DE953A6-FBCB-42BE-AC7E-7D306B038BA7}" destId="{D2FD2A5F-E5D8-4A88-8606-3BB3FF3BAFA3}" srcOrd="1" destOrd="0" presId="urn:microsoft.com/office/officeart/2005/8/layout/hList9"/>
    <dgm:cxn modelId="{C2A48640-E054-4CC8-B7BE-FF2F7B6B5F51}" type="presParOf" srcId="{D2FD2A5F-E5D8-4A88-8606-3BB3FF3BAFA3}" destId="{B7E92BB0-2894-4A3F-9C43-00AF1515F1B0}" srcOrd="0" destOrd="0" presId="urn:microsoft.com/office/officeart/2005/8/layout/hList9"/>
    <dgm:cxn modelId="{A3146EE4-05EE-44D0-828A-A14D4A7D1FD0}" type="presParOf" srcId="{D2FD2A5F-E5D8-4A88-8606-3BB3FF3BAFA3}" destId="{5CF0060D-CAC0-41EF-AE27-1111489A6F59}" srcOrd="1" destOrd="0" presId="urn:microsoft.com/office/officeart/2005/8/layout/hList9"/>
    <dgm:cxn modelId="{E13C04C5-9605-4CE9-952D-8DEDAD5C5540}" type="presParOf" srcId="{7DE953A6-FBCB-42BE-AC7E-7D306B038BA7}" destId="{4A918DD2-1653-4397-9845-F4EF8CBE8037}" srcOrd="2" destOrd="0" presId="urn:microsoft.com/office/officeart/2005/8/layout/hList9"/>
    <dgm:cxn modelId="{552FE062-AE7A-4E30-89A1-C09731CB0B54}" type="presParOf" srcId="{4A918DD2-1653-4397-9845-F4EF8CBE8037}" destId="{2FA22400-0017-4B3D-AC16-B517875FEF27}" srcOrd="0" destOrd="0" presId="urn:microsoft.com/office/officeart/2005/8/layout/hList9"/>
    <dgm:cxn modelId="{81D8834E-57D9-4546-AD8A-488670957979}" type="presParOf" srcId="{4A918DD2-1653-4397-9845-F4EF8CBE8037}" destId="{3239B785-FA9F-49BF-BBCE-C1E4D2E6944B}" srcOrd="1" destOrd="0" presId="urn:microsoft.com/office/officeart/2005/8/layout/hList9"/>
    <dgm:cxn modelId="{3BE4AF40-4086-42D7-AD84-A106FB37849F}" type="presParOf" srcId="{7DE953A6-FBCB-42BE-AC7E-7D306B038BA7}" destId="{6B00DD13-3FFC-4A2E-BB32-63E8F73D2A1D}" srcOrd="3" destOrd="0" presId="urn:microsoft.com/office/officeart/2005/8/layout/hList9"/>
    <dgm:cxn modelId="{13584DBF-D486-4E42-9522-14696B2C4D97}" type="presParOf" srcId="{6B00DD13-3FFC-4A2E-BB32-63E8F73D2A1D}" destId="{A2C23A98-6CE4-41C3-8278-7D1ADE3748F0}" srcOrd="0" destOrd="0" presId="urn:microsoft.com/office/officeart/2005/8/layout/hList9"/>
    <dgm:cxn modelId="{E18FDC87-C4E6-4AD1-8A46-313A0856931A}" type="presParOf" srcId="{6B00DD13-3FFC-4A2E-BB32-63E8F73D2A1D}" destId="{925E5360-BECE-4A84-87C3-2359566B0675}" srcOrd="1" destOrd="0" presId="urn:microsoft.com/office/officeart/2005/8/layout/hList9"/>
    <dgm:cxn modelId="{412D9F3F-48FC-42B5-8BCD-B5B350FEDA9B}" type="presParOf" srcId="{51ACD819-0CE3-4578-B1BE-3B7BE490F114}" destId="{7F063C18-808A-4043-9521-ADB71CF264F9}" srcOrd="7" destOrd="0" presId="urn:microsoft.com/office/officeart/2005/8/layout/hList9"/>
    <dgm:cxn modelId="{DFDD4AF8-CEF2-445C-879D-962C2457F7E3}" type="presParOf" srcId="{51ACD819-0CE3-4578-B1BE-3B7BE490F114}" destId="{BE7DBBEA-19FD-4307-B0FA-0C6CE59EBA88}" srcOrd="8" destOrd="0" presId="urn:microsoft.com/office/officeart/2005/8/layout/hList9"/>
    <dgm:cxn modelId="{56D8A360-A681-4491-B1EA-C085E6C17C66}" type="presParOf" srcId="{51ACD819-0CE3-4578-B1BE-3B7BE490F114}" destId="{AE08DD01-F696-4913-9000-A42C8707CBBD}" srcOrd="9" destOrd="0" presId="urn:microsoft.com/office/officeart/2005/8/layout/hList9"/>
    <dgm:cxn modelId="{51AF2DDA-BF8A-4FCB-BF71-FBBE91420EF1}" type="presParOf" srcId="{51ACD819-0CE3-4578-B1BE-3B7BE490F114}" destId="{3162C845-277A-4658-AD44-9A848D8DD773}" srcOrd="10" destOrd="0" presId="urn:microsoft.com/office/officeart/2005/8/layout/hList9"/>
    <dgm:cxn modelId="{92259C84-DF60-4F0B-9383-D5C5AE43F35C}" type="presParOf" srcId="{51ACD819-0CE3-4578-B1BE-3B7BE490F114}" destId="{5233B3B7-A72A-4B2B-AB23-5442F716F7F3}" srcOrd="11" destOrd="0" presId="urn:microsoft.com/office/officeart/2005/8/layout/hList9"/>
    <dgm:cxn modelId="{4C71AF74-785D-4475-9E79-814183A69736}" type="presParOf" srcId="{5233B3B7-A72A-4B2B-AB23-5442F716F7F3}" destId="{31122584-DE5E-4FCD-BAB9-E165D4974C82}" srcOrd="0" destOrd="0" presId="urn:microsoft.com/office/officeart/2005/8/layout/hList9"/>
    <dgm:cxn modelId="{50BA2D85-865F-453A-9B41-58102926C1B1}" type="presParOf" srcId="{5233B3B7-A72A-4B2B-AB23-5442F716F7F3}" destId="{3F492206-7207-4780-AAB8-DDB3DD136B67}" srcOrd="1" destOrd="0" presId="urn:microsoft.com/office/officeart/2005/8/layout/hList9"/>
    <dgm:cxn modelId="{26A2AB15-74B7-49DE-B1AE-ACEA81EBECF1}" type="presParOf" srcId="{3F492206-7207-4780-AAB8-DDB3DD136B67}" destId="{1588F30F-D7A7-4F36-9F6D-EB2F32DF6413}" srcOrd="0" destOrd="0" presId="urn:microsoft.com/office/officeart/2005/8/layout/hList9"/>
    <dgm:cxn modelId="{6DA1BF6D-70E0-4C2A-8EAA-00CD95C4874E}" type="presParOf" srcId="{3F492206-7207-4780-AAB8-DDB3DD136B67}" destId="{0592F862-51A8-4016-9089-8C0545069213}" srcOrd="1" destOrd="0" presId="urn:microsoft.com/office/officeart/2005/8/layout/hList9"/>
    <dgm:cxn modelId="{8CA5C29C-BC91-4BEC-B188-C0ACF745E61E}" type="presParOf" srcId="{5233B3B7-A72A-4B2B-AB23-5442F716F7F3}" destId="{C980FEB0-14F5-4315-89F2-51B71E3710B5}" srcOrd="2" destOrd="0" presId="urn:microsoft.com/office/officeart/2005/8/layout/hList9"/>
    <dgm:cxn modelId="{E4D4AFAB-55E0-4A19-87C1-2558B50D0118}" type="presParOf" srcId="{C980FEB0-14F5-4315-89F2-51B71E3710B5}" destId="{3786CB20-8DF8-4757-8420-3C1C6868BC85}" srcOrd="0" destOrd="0" presId="urn:microsoft.com/office/officeart/2005/8/layout/hList9"/>
    <dgm:cxn modelId="{C6FFDC4A-F653-4916-AF05-B44F5C562974}" type="presParOf" srcId="{C980FEB0-14F5-4315-89F2-51B71E3710B5}" destId="{ED8D689F-AE6A-40CA-A020-E938E8454F7D}" srcOrd="1" destOrd="0" presId="urn:microsoft.com/office/officeart/2005/8/layout/hList9"/>
    <dgm:cxn modelId="{A9CD031A-A78E-4B4E-B3F5-E970B414A00E}" type="presParOf" srcId="{51ACD819-0CE3-4578-B1BE-3B7BE490F114}" destId="{F641BEDA-979B-4ABD-8BB0-2F23A028038F}" srcOrd="12" destOrd="0" presId="urn:microsoft.com/office/officeart/2005/8/layout/hList9"/>
    <dgm:cxn modelId="{C94A157A-FCD5-474E-B4EE-B48D0B4A8285}" type="presParOf" srcId="{51ACD819-0CE3-4578-B1BE-3B7BE490F114}" destId="{AD36D1C1-2A50-4B2B-AFCC-1EC1BF29D35C}" srcOrd="13" destOrd="0" presId="urn:microsoft.com/office/officeart/2005/8/layout/hList9"/>
    <dgm:cxn modelId="{04E07004-187E-4C13-AB26-A6C76CCC4B66}" type="presParOf" srcId="{51ACD819-0CE3-4578-B1BE-3B7BE490F114}" destId="{FC5A963F-5147-483B-9294-2BB6C9A17CBD}" srcOrd="14" destOrd="0" presId="urn:microsoft.com/office/officeart/2005/8/layout/hList9"/>
    <dgm:cxn modelId="{0C435F4D-DB11-43D1-865D-2ABFF9FD94DD}" type="presParOf" srcId="{51ACD819-0CE3-4578-B1BE-3B7BE490F114}" destId="{9B1185C5-2BDA-4F20-96F6-33016BEA23B5}" srcOrd="15" destOrd="0" presId="urn:microsoft.com/office/officeart/2005/8/layout/hList9"/>
    <dgm:cxn modelId="{BE23C4FA-02C5-4EAF-ACE0-17DCFE367FCE}" type="presParOf" srcId="{51ACD819-0CE3-4578-B1BE-3B7BE490F114}" destId="{A2C0E4DE-2838-4780-8EB1-57523061EDD0}" srcOrd="16" destOrd="0" presId="urn:microsoft.com/office/officeart/2005/8/layout/hList9"/>
    <dgm:cxn modelId="{DE7A41D4-A588-4B63-97BE-E70984C863A0}" type="presParOf" srcId="{A2C0E4DE-2838-4780-8EB1-57523061EDD0}" destId="{91796B38-0363-4FE6-BAD7-8AD60203F0E8}" srcOrd="0" destOrd="0" presId="urn:microsoft.com/office/officeart/2005/8/layout/hList9"/>
    <dgm:cxn modelId="{FE98EEAF-0CDF-49CD-BDF8-18BBB0EC74D9}" type="presParOf" srcId="{A2C0E4DE-2838-4780-8EB1-57523061EDD0}" destId="{9F4ADE74-E016-45EB-9F00-9AF21603A927}" srcOrd="1" destOrd="0" presId="urn:microsoft.com/office/officeart/2005/8/layout/hList9"/>
    <dgm:cxn modelId="{626EA66B-3EC0-46D2-B6BC-E8973C36BF32}" type="presParOf" srcId="{9F4ADE74-E016-45EB-9F00-9AF21603A927}" destId="{E4B95575-E0E9-4CA9-B7F4-98330588B5A9}" srcOrd="0" destOrd="0" presId="urn:microsoft.com/office/officeart/2005/8/layout/hList9"/>
    <dgm:cxn modelId="{DA98DA5D-8AC2-49B7-AB9C-B221D5E8308D}" type="presParOf" srcId="{9F4ADE74-E016-45EB-9F00-9AF21603A927}" destId="{80E67AAE-7534-44C8-BB74-F21496752934}" srcOrd="1" destOrd="0" presId="urn:microsoft.com/office/officeart/2005/8/layout/hList9"/>
    <dgm:cxn modelId="{5A606F8B-443E-4BA1-ACDA-56DEA321E797}" type="presParOf" srcId="{51ACD819-0CE3-4578-B1BE-3B7BE490F114}" destId="{E5C1DE64-3748-46F4-89F0-5B46ED31E4FB}" srcOrd="17" destOrd="0" presId="urn:microsoft.com/office/officeart/2005/8/layout/hList9"/>
    <dgm:cxn modelId="{29D7114F-C6AF-4EE5-B364-6062BFD634C3}" type="presParOf" srcId="{51ACD819-0CE3-4578-B1BE-3B7BE490F114}" destId="{3F01CC35-7AB6-443C-B077-4D591B9F13D6}" srcOrd="18"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6D5C10-1372-4E38-A03C-67B4A64AE232}">
      <dsp:nvSpPr>
        <dsp:cNvPr id="0" name=""/>
        <dsp:cNvSpPr/>
      </dsp:nvSpPr>
      <dsp:spPr>
        <a:xfrm>
          <a:off x="996858" y="1328"/>
          <a:ext cx="2266408" cy="135984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CMS</a:t>
          </a:r>
        </a:p>
        <a:p>
          <a:pPr marL="114300" lvl="1" indent="-114300" algn="l" defTabSz="666750">
            <a:lnSpc>
              <a:spcPct val="90000"/>
            </a:lnSpc>
            <a:spcBef>
              <a:spcPct val="0"/>
            </a:spcBef>
            <a:spcAft>
              <a:spcPct val="15000"/>
            </a:spcAft>
            <a:buChar char="•"/>
          </a:pPr>
          <a:r>
            <a:rPr lang="en-US" sz="1500" kern="1200"/>
            <a:t>Centers for Medicare and Medicaid Services</a:t>
          </a:r>
        </a:p>
      </dsp:txBody>
      <dsp:txXfrm>
        <a:off x="996858" y="1328"/>
        <a:ext cx="2266408" cy="1359845"/>
      </dsp:txXfrm>
    </dsp:sp>
    <dsp:sp modelId="{809AD0E5-DFAA-4EB3-8543-675390E37ADA}">
      <dsp:nvSpPr>
        <dsp:cNvPr id="0" name=""/>
        <dsp:cNvSpPr/>
      </dsp:nvSpPr>
      <dsp:spPr>
        <a:xfrm>
          <a:off x="3489907" y="1328"/>
          <a:ext cx="2266408" cy="135984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FDA</a:t>
          </a:r>
        </a:p>
        <a:p>
          <a:pPr marL="114300" lvl="1" indent="-114300" algn="l" defTabSz="666750">
            <a:lnSpc>
              <a:spcPct val="90000"/>
            </a:lnSpc>
            <a:spcBef>
              <a:spcPct val="0"/>
            </a:spcBef>
            <a:spcAft>
              <a:spcPct val="15000"/>
            </a:spcAft>
            <a:buChar char="•"/>
          </a:pPr>
          <a:r>
            <a:rPr lang="en-US" sz="1500" kern="1200"/>
            <a:t>Food and Drug Administration</a:t>
          </a:r>
        </a:p>
      </dsp:txBody>
      <dsp:txXfrm>
        <a:off x="3489907" y="1328"/>
        <a:ext cx="2266408" cy="1359845"/>
      </dsp:txXfrm>
    </dsp:sp>
    <dsp:sp modelId="{DBAF17B3-324E-4FFB-963E-02A733BFCD22}">
      <dsp:nvSpPr>
        <dsp:cNvPr id="0" name=""/>
        <dsp:cNvSpPr/>
      </dsp:nvSpPr>
      <dsp:spPr>
        <a:xfrm>
          <a:off x="5982957" y="1328"/>
          <a:ext cx="2266408" cy="135984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HRSA</a:t>
          </a:r>
        </a:p>
        <a:p>
          <a:pPr marL="114300" lvl="1" indent="-114300" algn="l" defTabSz="666750">
            <a:lnSpc>
              <a:spcPct val="90000"/>
            </a:lnSpc>
            <a:spcBef>
              <a:spcPct val="0"/>
            </a:spcBef>
            <a:spcAft>
              <a:spcPct val="15000"/>
            </a:spcAft>
            <a:buChar char="•"/>
          </a:pPr>
          <a:r>
            <a:rPr lang="en-US" sz="1500" kern="1200"/>
            <a:t>Health Resources and Services Admin </a:t>
          </a:r>
        </a:p>
      </dsp:txBody>
      <dsp:txXfrm>
        <a:off x="5982957" y="1328"/>
        <a:ext cx="2266408" cy="1359845"/>
      </dsp:txXfrm>
    </dsp:sp>
    <dsp:sp modelId="{4EFE12E3-F57E-4188-9A1F-67E128163725}">
      <dsp:nvSpPr>
        <dsp:cNvPr id="0" name=""/>
        <dsp:cNvSpPr/>
      </dsp:nvSpPr>
      <dsp:spPr>
        <a:xfrm>
          <a:off x="996858" y="1587814"/>
          <a:ext cx="2266408" cy="135984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IHS</a:t>
          </a:r>
        </a:p>
        <a:p>
          <a:pPr marL="114300" lvl="1" indent="-114300" algn="l" defTabSz="666750">
            <a:lnSpc>
              <a:spcPct val="90000"/>
            </a:lnSpc>
            <a:spcBef>
              <a:spcPct val="0"/>
            </a:spcBef>
            <a:spcAft>
              <a:spcPct val="15000"/>
            </a:spcAft>
            <a:buChar char="•"/>
          </a:pPr>
          <a:r>
            <a:rPr lang="en-US" sz="1500" kern="1200"/>
            <a:t>Indian Health Services</a:t>
          </a:r>
        </a:p>
      </dsp:txBody>
      <dsp:txXfrm>
        <a:off x="996858" y="1587814"/>
        <a:ext cx="2266408" cy="1359845"/>
      </dsp:txXfrm>
    </dsp:sp>
    <dsp:sp modelId="{227AFDE4-489F-4073-BC57-B76836FAAE97}">
      <dsp:nvSpPr>
        <dsp:cNvPr id="0" name=""/>
        <dsp:cNvSpPr/>
      </dsp:nvSpPr>
      <dsp:spPr>
        <a:xfrm>
          <a:off x="3489907" y="1587814"/>
          <a:ext cx="2266408" cy="135984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CDC</a:t>
          </a:r>
        </a:p>
        <a:p>
          <a:pPr marL="114300" lvl="1" indent="-114300" algn="l" defTabSz="666750">
            <a:lnSpc>
              <a:spcPct val="90000"/>
            </a:lnSpc>
            <a:spcBef>
              <a:spcPct val="0"/>
            </a:spcBef>
            <a:spcAft>
              <a:spcPct val="15000"/>
            </a:spcAft>
            <a:buChar char="•"/>
          </a:pPr>
          <a:r>
            <a:rPr lang="en-US" sz="1500" kern="1200"/>
            <a:t>Centers for Disease Control and Prevention</a:t>
          </a:r>
        </a:p>
      </dsp:txBody>
      <dsp:txXfrm>
        <a:off x="3489907" y="1587814"/>
        <a:ext cx="2266408" cy="1359845"/>
      </dsp:txXfrm>
    </dsp:sp>
    <dsp:sp modelId="{F0F89662-9621-4D89-A38C-777454351C60}">
      <dsp:nvSpPr>
        <dsp:cNvPr id="0" name=""/>
        <dsp:cNvSpPr/>
      </dsp:nvSpPr>
      <dsp:spPr>
        <a:xfrm>
          <a:off x="5982957" y="1587814"/>
          <a:ext cx="2266408" cy="135984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NIH</a:t>
          </a:r>
        </a:p>
        <a:p>
          <a:pPr marL="114300" lvl="1" indent="-114300" algn="l" defTabSz="666750">
            <a:lnSpc>
              <a:spcPct val="90000"/>
            </a:lnSpc>
            <a:spcBef>
              <a:spcPct val="0"/>
            </a:spcBef>
            <a:spcAft>
              <a:spcPct val="15000"/>
            </a:spcAft>
            <a:buChar char="•"/>
          </a:pPr>
          <a:r>
            <a:rPr lang="en-US" sz="1500" kern="1200"/>
            <a:t>National Institutes of Health</a:t>
          </a:r>
        </a:p>
      </dsp:txBody>
      <dsp:txXfrm>
        <a:off x="5982957" y="1587814"/>
        <a:ext cx="2266408" cy="1359845"/>
      </dsp:txXfrm>
    </dsp:sp>
    <dsp:sp modelId="{0D9E1667-02B4-4207-BDB2-4E7E6060E4E7}">
      <dsp:nvSpPr>
        <dsp:cNvPr id="0" name=""/>
        <dsp:cNvSpPr/>
      </dsp:nvSpPr>
      <dsp:spPr>
        <a:xfrm>
          <a:off x="2243383" y="3174300"/>
          <a:ext cx="2266408" cy="135984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SAMHSA</a:t>
          </a:r>
        </a:p>
        <a:p>
          <a:pPr marL="114300" lvl="1" indent="-114300" algn="l" defTabSz="666750">
            <a:lnSpc>
              <a:spcPct val="90000"/>
            </a:lnSpc>
            <a:spcBef>
              <a:spcPct val="0"/>
            </a:spcBef>
            <a:spcAft>
              <a:spcPct val="15000"/>
            </a:spcAft>
            <a:buChar char="•"/>
          </a:pPr>
          <a:r>
            <a:rPr lang="en-US" sz="1500" kern="1200"/>
            <a:t>Substance Abuse and Mental Health Service Administration</a:t>
          </a:r>
        </a:p>
      </dsp:txBody>
      <dsp:txXfrm>
        <a:off x="2243383" y="3174300"/>
        <a:ext cx="2266408" cy="1359845"/>
      </dsp:txXfrm>
    </dsp:sp>
    <dsp:sp modelId="{1F18C22A-3522-4AAE-A9D4-F724B3DA2C18}">
      <dsp:nvSpPr>
        <dsp:cNvPr id="0" name=""/>
        <dsp:cNvSpPr/>
      </dsp:nvSpPr>
      <dsp:spPr>
        <a:xfrm>
          <a:off x="4736432" y="3174300"/>
          <a:ext cx="2266408" cy="135984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AHRQ</a:t>
          </a:r>
        </a:p>
        <a:p>
          <a:pPr marL="114300" lvl="1" indent="-114300" algn="l" defTabSz="666750">
            <a:lnSpc>
              <a:spcPct val="90000"/>
            </a:lnSpc>
            <a:spcBef>
              <a:spcPct val="0"/>
            </a:spcBef>
            <a:spcAft>
              <a:spcPct val="15000"/>
            </a:spcAft>
            <a:buChar char="•"/>
          </a:pPr>
          <a:r>
            <a:rPr lang="en-US" sz="1500" kern="1200"/>
            <a:t>Agency for Healthcare Research and Quality </a:t>
          </a:r>
        </a:p>
      </dsp:txBody>
      <dsp:txXfrm>
        <a:off x="4736432" y="3174300"/>
        <a:ext cx="2266408" cy="13598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4808C4-9F75-43BE-910A-95EB11BB315D}">
      <dsp:nvSpPr>
        <dsp:cNvPr id="0" name=""/>
        <dsp:cNvSpPr/>
      </dsp:nvSpPr>
      <dsp:spPr>
        <a:xfrm>
          <a:off x="906678" y="1922514"/>
          <a:ext cx="1688645" cy="112632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rtl="0">
            <a:lnSpc>
              <a:spcPct val="90000"/>
            </a:lnSpc>
            <a:spcBef>
              <a:spcPct val="0"/>
            </a:spcBef>
            <a:spcAft>
              <a:spcPct val="35000"/>
            </a:spcAft>
            <a:buNone/>
          </a:pPr>
          <a:r>
            <a:rPr lang="en-US" sz="1400" kern="1200" dirty="0">
              <a:latin typeface="Arial"/>
            </a:rPr>
            <a:t>Medicare Advantage</a:t>
          </a:r>
          <a:endParaRPr lang="en-US" sz="1400" kern="1200" dirty="0"/>
        </a:p>
      </dsp:txBody>
      <dsp:txXfrm>
        <a:off x="1176861" y="1922514"/>
        <a:ext cx="1418462" cy="1126326"/>
      </dsp:txXfrm>
    </dsp:sp>
    <dsp:sp modelId="{3586B8C0-47EE-43A3-A9FD-1FB5DA7B90A5}">
      <dsp:nvSpPr>
        <dsp:cNvPr id="0" name=""/>
        <dsp:cNvSpPr/>
      </dsp:nvSpPr>
      <dsp:spPr>
        <a:xfrm>
          <a:off x="906678" y="3048840"/>
          <a:ext cx="1688645" cy="112632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rtl="0">
            <a:lnSpc>
              <a:spcPct val="90000"/>
            </a:lnSpc>
            <a:spcBef>
              <a:spcPct val="0"/>
            </a:spcBef>
            <a:spcAft>
              <a:spcPct val="35000"/>
            </a:spcAft>
            <a:buNone/>
          </a:pPr>
          <a:r>
            <a:rPr lang="en-US" sz="1400" kern="1200" dirty="0">
              <a:latin typeface="Arial"/>
            </a:rPr>
            <a:t>Affordable Care Act Plans</a:t>
          </a:r>
          <a:endParaRPr lang="en-US" sz="1400" kern="1200" dirty="0"/>
        </a:p>
      </dsp:txBody>
      <dsp:txXfrm>
        <a:off x="1176861" y="3048840"/>
        <a:ext cx="1418462" cy="1126326"/>
      </dsp:txXfrm>
    </dsp:sp>
    <dsp:sp modelId="{F2D7C42D-123E-4858-B7B0-70518E4CE47A}">
      <dsp:nvSpPr>
        <dsp:cNvPr id="0" name=""/>
        <dsp:cNvSpPr/>
      </dsp:nvSpPr>
      <dsp:spPr>
        <a:xfrm>
          <a:off x="0" y="1468572"/>
          <a:ext cx="1125763" cy="112576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kern="1200">
              <a:latin typeface="Arial"/>
            </a:rPr>
            <a:t>Winter</a:t>
          </a:r>
          <a:endParaRPr lang="en-US" sz="1600" kern="1200"/>
        </a:p>
      </dsp:txBody>
      <dsp:txXfrm>
        <a:off x="164864" y="1633436"/>
        <a:ext cx="796035" cy="796035"/>
      </dsp:txXfrm>
    </dsp:sp>
    <dsp:sp modelId="{B7E92BB0-2894-4A3F-9C43-00AF1515F1B0}">
      <dsp:nvSpPr>
        <dsp:cNvPr id="0" name=""/>
        <dsp:cNvSpPr/>
      </dsp:nvSpPr>
      <dsp:spPr>
        <a:xfrm>
          <a:off x="3721087" y="1922514"/>
          <a:ext cx="1688645" cy="112632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rtl="0">
            <a:lnSpc>
              <a:spcPct val="90000"/>
            </a:lnSpc>
            <a:spcBef>
              <a:spcPct val="0"/>
            </a:spcBef>
            <a:spcAft>
              <a:spcPct val="35000"/>
            </a:spcAft>
            <a:buNone/>
          </a:pPr>
          <a:r>
            <a:rPr lang="en-US" sz="1400" kern="1200">
              <a:latin typeface="Arial"/>
            </a:rPr>
            <a:t>Inpatient Rehab</a:t>
          </a:r>
          <a:endParaRPr lang="en-US" sz="1400" kern="1200"/>
        </a:p>
      </dsp:txBody>
      <dsp:txXfrm>
        <a:off x="3991271" y="1922514"/>
        <a:ext cx="1418462" cy="1126326"/>
      </dsp:txXfrm>
    </dsp:sp>
    <dsp:sp modelId="{2FA22400-0017-4B3D-AC16-B517875FEF27}">
      <dsp:nvSpPr>
        <dsp:cNvPr id="0" name=""/>
        <dsp:cNvSpPr/>
      </dsp:nvSpPr>
      <dsp:spPr>
        <a:xfrm>
          <a:off x="3721087" y="3048840"/>
          <a:ext cx="1688645" cy="112632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rtl="0">
            <a:lnSpc>
              <a:spcPct val="90000"/>
            </a:lnSpc>
            <a:spcBef>
              <a:spcPct val="0"/>
            </a:spcBef>
            <a:spcAft>
              <a:spcPct val="35000"/>
            </a:spcAft>
            <a:buNone/>
          </a:pPr>
          <a:r>
            <a:rPr lang="en-US" sz="1400" kern="1200">
              <a:latin typeface="Arial"/>
            </a:rPr>
            <a:t>Skilled Nursing</a:t>
          </a:r>
        </a:p>
      </dsp:txBody>
      <dsp:txXfrm>
        <a:off x="3991271" y="3048840"/>
        <a:ext cx="1418462" cy="1126326"/>
      </dsp:txXfrm>
    </dsp:sp>
    <dsp:sp modelId="{A2C23A98-6CE4-41C3-8278-7D1ADE3748F0}">
      <dsp:nvSpPr>
        <dsp:cNvPr id="0" name=""/>
        <dsp:cNvSpPr/>
      </dsp:nvSpPr>
      <dsp:spPr>
        <a:xfrm>
          <a:off x="3721087" y="4175167"/>
          <a:ext cx="1688645" cy="112632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rtl="0">
            <a:lnSpc>
              <a:spcPct val="90000"/>
            </a:lnSpc>
            <a:spcBef>
              <a:spcPct val="0"/>
            </a:spcBef>
            <a:spcAft>
              <a:spcPct val="35000"/>
            </a:spcAft>
            <a:buNone/>
          </a:pPr>
          <a:r>
            <a:rPr lang="en-US" sz="1400" kern="1200">
              <a:latin typeface="Arial"/>
            </a:rPr>
            <a:t>Inpatient Hospital</a:t>
          </a:r>
          <a:endParaRPr lang="en-US" sz="1400" kern="1200"/>
        </a:p>
      </dsp:txBody>
      <dsp:txXfrm>
        <a:off x="3991271" y="4175167"/>
        <a:ext cx="1418462" cy="1126326"/>
      </dsp:txXfrm>
    </dsp:sp>
    <dsp:sp modelId="{BE7DBBEA-19FD-4307-B0FA-0C6CE59EBA88}">
      <dsp:nvSpPr>
        <dsp:cNvPr id="0" name=""/>
        <dsp:cNvSpPr/>
      </dsp:nvSpPr>
      <dsp:spPr>
        <a:xfrm>
          <a:off x="2820476" y="1472208"/>
          <a:ext cx="1125763" cy="112576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kern="1200">
              <a:latin typeface="Arial"/>
            </a:rPr>
            <a:t>Spring</a:t>
          </a:r>
          <a:endParaRPr lang="en-US" sz="1600" kern="1200"/>
        </a:p>
      </dsp:txBody>
      <dsp:txXfrm>
        <a:off x="2985340" y="1637072"/>
        <a:ext cx="796035" cy="796035"/>
      </dsp:txXfrm>
    </dsp:sp>
    <dsp:sp modelId="{1588F30F-D7A7-4F36-9F6D-EB2F32DF6413}">
      <dsp:nvSpPr>
        <dsp:cNvPr id="0" name=""/>
        <dsp:cNvSpPr/>
      </dsp:nvSpPr>
      <dsp:spPr>
        <a:xfrm>
          <a:off x="6535497" y="1922514"/>
          <a:ext cx="1688645" cy="112632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rtl="0">
            <a:lnSpc>
              <a:spcPct val="90000"/>
            </a:lnSpc>
            <a:spcBef>
              <a:spcPct val="0"/>
            </a:spcBef>
            <a:spcAft>
              <a:spcPct val="35000"/>
            </a:spcAft>
            <a:buNone/>
          </a:pPr>
          <a:r>
            <a:rPr lang="en-US" sz="1400" kern="1200">
              <a:latin typeface="Arial"/>
            </a:rPr>
            <a:t>Home Health</a:t>
          </a:r>
        </a:p>
      </dsp:txBody>
      <dsp:txXfrm>
        <a:off x="6805680" y="1922514"/>
        <a:ext cx="1418462" cy="1126326"/>
      </dsp:txXfrm>
    </dsp:sp>
    <dsp:sp modelId="{3786CB20-8DF8-4757-8420-3C1C6868BC85}">
      <dsp:nvSpPr>
        <dsp:cNvPr id="0" name=""/>
        <dsp:cNvSpPr/>
      </dsp:nvSpPr>
      <dsp:spPr>
        <a:xfrm>
          <a:off x="6535497" y="3048840"/>
          <a:ext cx="1688645" cy="112632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rtl="0">
            <a:lnSpc>
              <a:spcPct val="90000"/>
            </a:lnSpc>
            <a:spcBef>
              <a:spcPct val="0"/>
            </a:spcBef>
            <a:spcAft>
              <a:spcPct val="35000"/>
            </a:spcAft>
            <a:buNone/>
          </a:pPr>
          <a:r>
            <a:rPr lang="en-US" sz="1400" kern="1200" dirty="0">
              <a:latin typeface="Arial"/>
            </a:rPr>
            <a:t>Medicare Physician Fee Schedule</a:t>
          </a:r>
          <a:endParaRPr lang="en-US" sz="1400" kern="1200" dirty="0"/>
        </a:p>
      </dsp:txBody>
      <dsp:txXfrm>
        <a:off x="6805680" y="3048840"/>
        <a:ext cx="1418462" cy="1126326"/>
      </dsp:txXfrm>
    </dsp:sp>
    <dsp:sp modelId="{AD36D1C1-2A50-4B2B-AFCC-1EC1BF29D35C}">
      <dsp:nvSpPr>
        <dsp:cNvPr id="0" name=""/>
        <dsp:cNvSpPr/>
      </dsp:nvSpPr>
      <dsp:spPr>
        <a:xfrm>
          <a:off x="5634886" y="1472208"/>
          <a:ext cx="1125763" cy="112576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rtl="0">
            <a:lnSpc>
              <a:spcPct val="90000"/>
            </a:lnSpc>
            <a:spcBef>
              <a:spcPct val="0"/>
            </a:spcBef>
            <a:spcAft>
              <a:spcPct val="35000"/>
            </a:spcAft>
            <a:buNone/>
          </a:pPr>
          <a:r>
            <a:rPr lang="en-US" sz="1600" kern="1200">
              <a:latin typeface="Arial"/>
            </a:rPr>
            <a:t>Summer</a:t>
          </a:r>
        </a:p>
      </dsp:txBody>
      <dsp:txXfrm>
        <a:off x="5799750" y="1637072"/>
        <a:ext cx="796035" cy="796035"/>
      </dsp:txXfrm>
    </dsp:sp>
    <dsp:sp modelId="{E4B95575-E0E9-4CA9-B7F4-98330588B5A9}">
      <dsp:nvSpPr>
        <dsp:cNvPr id="0" name=""/>
        <dsp:cNvSpPr/>
      </dsp:nvSpPr>
      <dsp:spPr>
        <a:xfrm>
          <a:off x="9349907" y="1922514"/>
          <a:ext cx="1688645" cy="112632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rtl="0">
            <a:lnSpc>
              <a:spcPct val="90000"/>
            </a:lnSpc>
            <a:spcBef>
              <a:spcPct val="0"/>
            </a:spcBef>
            <a:spcAft>
              <a:spcPct val="35000"/>
            </a:spcAft>
            <a:buNone/>
          </a:pPr>
          <a:r>
            <a:rPr lang="en-US" sz="1400" kern="1200">
              <a:latin typeface="Arial"/>
            </a:rPr>
            <a:t>Fee Schedule Final Rule </a:t>
          </a:r>
        </a:p>
      </dsp:txBody>
      <dsp:txXfrm>
        <a:off x="9620090" y="1922514"/>
        <a:ext cx="1418462" cy="1126326"/>
      </dsp:txXfrm>
    </dsp:sp>
    <dsp:sp modelId="{3F01CC35-7AB6-443C-B077-4D591B9F13D6}">
      <dsp:nvSpPr>
        <dsp:cNvPr id="0" name=""/>
        <dsp:cNvSpPr/>
      </dsp:nvSpPr>
      <dsp:spPr>
        <a:xfrm>
          <a:off x="8449296" y="1472208"/>
          <a:ext cx="1125763" cy="112576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kern="1200">
              <a:latin typeface="Arial"/>
            </a:rPr>
            <a:t>Fall</a:t>
          </a:r>
        </a:p>
      </dsp:txBody>
      <dsp:txXfrm>
        <a:off x="8614160" y="1637072"/>
        <a:ext cx="796035" cy="79603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14B57-AC10-4E66-B055-1E08A06E223B}" type="datetimeFigureOut">
              <a:rPr lang="en-US" smtClean="0"/>
              <a:t>3/17/2025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EFB637-B57D-4560-B50F-19DE43BA0930}" type="slidenum">
              <a:rPr lang="en-US" smtClean="0"/>
              <a:t>‹#›</a:t>
            </a:fld>
            <a:endParaRPr lang="en-US"/>
          </a:p>
        </p:txBody>
      </p:sp>
    </p:spTree>
    <p:extLst>
      <p:ext uri="{BB962C8B-B14F-4D97-AF65-F5344CB8AC3E}">
        <p14:creationId xmlns:p14="http://schemas.microsoft.com/office/powerpoint/2010/main" val="23006425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Advocacy plays a crucial role in advancing the physical therapy profession, and your involvement in advocacy throughout your career is essential.</a:t>
            </a:r>
          </a:p>
          <a:p>
            <a:endParaRPr lang="en-US" dirty="0"/>
          </a:p>
          <a:p>
            <a:r>
              <a:rPr lang="en-US" dirty="0"/>
              <a:t>APTA advocates on behalf of the physical therapy profession. Today, we’ll discuss how APTA interacts with the government and why it's important for everyone to participate in advocacy.</a:t>
            </a:r>
          </a:p>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1</a:t>
            </a:fld>
            <a:endParaRPr lang="en-US"/>
          </a:p>
        </p:txBody>
      </p:sp>
    </p:spTree>
    <p:extLst>
      <p:ext uri="{BB962C8B-B14F-4D97-AF65-F5344CB8AC3E}">
        <p14:creationId xmlns:p14="http://schemas.microsoft.com/office/powerpoint/2010/main" val="20967740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10</a:t>
            </a:fld>
            <a:endParaRPr lang="en-US"/>
          </a:p>
        </p:txBody>
      </p:sp>
    </p:spTree>
    <p:extLst>
      <p:ext uri="{BB962C8B-B14F-4D97-AF65-F5344CB8AC3E}">
        <p14:creationId xmlns:p14="http://schemas.microsoft.com/office/powerpoint/2010/main" val="42479557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guide our advocacy efforts and led by input from APTA members, APTA sets public policy priorities every two years, aligned with the start of a new session of Congress. APTA publishes a document outlining these priorities for Congress and federal regulators.</a:t>
            </a:r>
            <a:endParaRPr lang="en-US" b="0" dirty="0"/>
          </a:p>
          <a:p>
            <a:endParaRPr lang="en-US" b="0" dirty="0"/>
          </a:p>
          <a:p>
            <a:r>
              <a:rPr lang="en-US" b="0" dirty="0"/>
              <a:t>This document, the 2025-2026 Public Policy Priorities</a:t>
            </a:r>
            <a:r>
              <a:rPr lang="en-US" dirty="0"/>
              <a:t>, presents the “big picture” of the role and value of physical therapy in the healthcare system. It highlights how physical therapy can improve outcomes, reduce costs, and transform society. It also lists major policy areas that Congress and the Administration need to address.</a:t>
            </a:r>
          </a:p>
          <a:p>
            <a:endParaRPr lang="en-US" dirty="0"/>
          </a:p>
          <a:p>
            <a:r>
              <a:rPr lang="en-US" dirty="0"/>
              <a:t>The </a:t>
            </a:r>
            <a:r>
              <a:rPr lang="en-US" b="0" dirty="0"/>
              <a:t>Public Policy Priorities </a:t>
            </a:r>
            <a:r>
              <a:rPr lang="en-US" dirty="0"/>
              <a:t>document is primarily aimed at educating U.S. Congress members, Hill staff, and federal agencies about physical therapy. This document is not an exhaustive list of all the policies APTA supports but focuses on key areas for legislative action.</a:t>
            </a:r>
          </a:p>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11</a:t>
            </a:fld>
            <a:endParaRPr lang="en-US"/>
          </a:p>
        </p:txBody>
      </p:sp>
    </p:spTree>
    <p:extLst>
      <p:ext uri="{BB962C8B-B14F-4D97-AF65-F5344CB8AC3E}">
        <p14:creationId xmlns:p14="http://schemas.microsoft.com/office/powerpoint/2010/main" val="42716435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APTA is actively working on Medicare payment reform to stop the year over year cuts the profession faces. One of the key components to permanently reforming the Medicare Physician Fee Schedule, is addressing a crucial gap—</a:t>
            </a:r>
            <a:r>
              <a:rPr lang="en-US" i="0" dirty="0"/>
              <a:t>the lack of an annual update.</a:t>
            </a:r>
          </a:p>
          <a:p>
            <a:endParaRPr lang="en-US" i="0" dirty="0"/>
          </a:p>
          <a:p>
            <a:r>
              <a:rPr lang="en-US" dirty="0"/>
              <a:t>Unlike other systems, the MPFS is the only one that doesn’t undergo an annual adjustment. This means, year after year, healthcare providers face an unstable and unsustainable payment structure.</a:t>
            </a:r>
          </a:p>
          <a:p>
            <a:endParaRPr lang="en-US" i="0" dirty="0"/>
          </a:p>
          <a:p>
            <a:r>
              <a:rPr lang="en-US" dirty="0"/>
              <a:t>While the costs of providing care continue to rise, cuts to physician payments have been implemented. The result? Physical therapists are under more financial strain, and patient care could be impacted. It's clear that without a reform of the MPFS, the situation will only continue to worsen.</a:t>
            </a:r>
          </a:p>
          <a:p>
            <a:endParaRPr lang="en-US" i="0" dirty="0"/>
          </a:p>
          <a:p>
            <a:r>
              <a:rPr lang="en-US" dirty="0"/>
              <a:t>A permanent solution is needed—one that allows for regular updates to the Medicare Physician Fee Schedule, helping ensure that physical therapists can continue to provide quality care while keeping up with the rising costs.</a:t>
            </a:r>
            <a:endParaRPr lang="en-US" i="0" dirty="0"/>
          </a:p>
          <a:p>
            <a:endParaRPr lang="en-US" i="0" dirty="0"/>
          </a:p>
        </p:txBody>
      </p:sp>
      <p:sp>
        <p:nvSpPr>
          <p:cNvPr id="4" name="Slide Number Placeholder 3"/>
          <p:cNvSpPr>
            <a:spLocks noGrp="1"/>
          </p:cNvSpPr>
          <p:nvPr>
            <p:ph type="sldNum" sz="quarter" idx="5"/>
          </p:nvPr>
        </p:nvSpPr>
        <p:spPr/>
        <p:txBody>
          <a:bodyPr/>
          <a:lstStyle/>
          <a:p>
            <a:fld id="{6AEFB637-B57D-4560-B50F-19DE43BA0930}" type="slidenum">
              <a:rPr lang="en-US" smtClean="0"/>
              <a:t>12</a:t>
            </a:fld>
            <a:endParaRPr lang="en-US"/>
          </a:p>
        </p:txBody>
      </p:sp>
    </p:spTree>
    <p:extLst>
      <p:ext uri="{BB962C8B-B14F-4D97-AF65-F5344CB8AC3E}">
        <p14:creationId xmlns:p14="http://schemas.microsoft.com/office/powerpoint/2010/main" val="25841544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Pelvic health physical therapy is crucial for postpartum recovery, yet many new mothers lack access or awareness of its benefits. Even some healthcare providers may not recognize its importance.</a:t>
            </a:r>
          </a:p>
          <a:p>
            <a:br>
              <a:rPr lang="en-US" dirty="0"/>
            </a:br>
            <a:r>
              <a:rPr lang="en-US" dirty="0"/>
              <a:t>APTA is working on the reintroduction of a bipartisan bill that aims to raise awareness and improve access to pelvic health services, including physical therapy, for postpartum women on Medicaid and CHIP. It will guide state programs and educate both providers and patients on the importance of pelvic health care. This bill was brought about by APTA advocates and PTPAC!</a:t>
            </a:r>
          </a:p>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13</a:t>
            </a:fld>
            <a:endParaRPr lang="en-US"/>
          </a:p>
        </p:txBody>
      </p:sp>
    </p:spTree>
    <p:extLst>
      <p:ext uri="{BB962C8B-B14F-4D97-AF65-F5344CB8AC3E}">
        <p14:creationId xmlns:p14="http://schemas.microsoft.com/office/powerpoint/2010/main" val="2501725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bill expands locum tenens arrangements for physical therapists under Medicare, allowing qualified replacements during temporary absences due to illness, vacation, continuing education, etc. </a:t>
            </a:r>
            <a:r>
              <a:rPr lang="en-US" sz="1800" dirty="0">
                <a:effectLst/>
                <a:latin typeface="Calibri" panose="020F0502020204030204" pitchFamily="34" charset="0"/>
                <a:ea typeface="Calibri" panose="020F0502020204030204" pitchFamily="34" charset="0"/>
              </a:rPr>
              <a:t>Locum tenens is Latin meaning “to hold the place of or substitute.” </a:t>
            </a:r>
            <a:endParaRPr lang="en-US" dirty="0"/>
          </a:p>
          <a:p>
            <a:endParaRPr lang="en-US" dirty="0"/>
          </a:p>
          <a:p>
            <a:r>
              <a:rPr lang="en-US" dirty="0"/>
              <a:t>Currently, locum tenens is only allowed in rural and underserved areas, limiting PTs in private practice from taking necessary leave without interrupting patient care.</a:t>
            </a:r>
          </a:p>
          <a:p>
            <a:endParaRPr lang="en-US" dirty="0"/>
          </a:p>
          <a:p>
            <a:r>
              <a:rPr lang="en-US" b="0" dirty="0"/>
              <a:t>The Prevent Interruptions in Physical Therapy Act (H.R. 1517), this legislation </a:t>
            </a:r>
            <a:r>
              <a:rPr lang="en-US" dirty="0"/>
              <a:t>would expand locum tenens to all regions, ensuring continuous care and offering more flexibility for physical therapists.</a:t>
            </a:r>
          </a:p>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14</a:t>
            </a:fld>
            <a:endParaRPr lang="en-US"/>
          </a:p>
        </p:txBody>
      </p:sp>
    </p:spTree>
    <p:extLst>
      <p:ext uri="{BB962C8B-B14F-4D97-AF65-F5344CB8AC3E}">
        <p14:creationId xmlns:p14="http://schemas.microsoft.com/office/powerpoint/2010/main" val="3780352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year, falls lead to 3 million ER visits and 1 million hospital stays among older adults. The cost of these falls is staggering—$50 billion in medical expenses annually, with 75% of that covered by Medicare and Medicaid. What’s even more concerning is that if someone falls once, their chances of falling again double.</a:t>
            </a:r>
          </a:p>
          <a:p>
            <a:endParaRPr lang="en-US" dirty="0"/>
          </a:p>
          <a:p>
            <a:r>
              <a:rPr lang="en-US" dirty="0"/>
              <a:t>APTA is advocating for the </a:t>
            </a:r>
            <a:r>
              <a:rPr lang="en-US" b="0" dirty="0"/>
              <a:t>Stopping Addiction and Falls for the Elderly Act and the bill was introduced in February. </a:t>
            </a:r>
            <a:r>
              <a:rPr lang="en-US" dirty="0"/>
              <a:t>This bill aims to make falls screening and prevention more accessible, especially to help reduce the use of opioids, which often follow a fall. </a:t>
            </a:r>
          </a:p>
          <a:p>
            <a:endParaRPr lang="en-US" dirty="0"/>
          </a:p>
          <a:p>
            <a:r>
              <a:rPr lang="en-US" dirty="0"/>
              <a:t>The SAFE Act would add falls screening for individuals who’ve experienced a fall in the past year to Medicare’s </a:t>
            </a:r>
            <a:r>
              <a:rPr lang="en-US" b="0" dirty="0"/>
              <a:t>Welcome to Medicare visit (IPPE) and Annual Wellness Visit (AWV).</a:t>
            </a:r>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15</a:t>
            </a:fld>
            <a:endParaRPr lang="en-US"/>
          </a:p>
        </p:txBody>
      </p:sp>
    </p:spTree>
    <p:extLst>
      <p:ext uri="{BB962C8B-B14F-4D97-AF65-F5344CB8AC3E}">
        <p14:creationId xmlns:p14="http://schemas.microsoft.com/office/powerpoint/2010/main" val="7999008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APTA is working on a combination bill to improve access to care for people in rural and underserved areas. One part of the bill aims to reduce the student loan burden for PTs while enabling them to provide critical therapy care in Health Professional Shortage Areas —areas that often face shortages of healthcare providers. HPSAs can be in diverse areas across the United States; from rural areas to big cities.</a:t>
            </a:r>
          </a:p>
          <a:p>
            <a:br>
              <a:rPr lang="en-US" b="0" dirty="0"/>
            </a:br>
            <a:r>
              <a:rPr lang="en-US" b="0" dirty="0"/>
              <a:t>The NHSC Loan Repayment Program recruits medical providers to work in these underserved regions, offering up to $50,000 in student loan repayments. In exchange, providers commit to working full-time for two years or part-time for four years in a HPSA. Currently, physical therapists aren’t included in the NHSC program, but the legislation we are working on would change that, allowing PTs to treat patients in HPSAs.</a:t>
            </a:r>
          </a:p>
          <a:p>
            <a:br>
              <a:rPr lang="en-US" b="0" dirty="0"/>
            </a:br>
            <a:r>
              <a:rPr lang="en-US" b="0" dirty="0"/>
              <a:t>Right now, physical therapists working in community health centers must do so under the supervision of a primary care physician, which doesn’t encourage PTs to be on staff. This bill would give CHCs the flexibility to hire PTs directly and bill Medicare and Medicaid for their services—making it easier for patients to access physical therapy.</a:t>
            </a:r>
          </a:p>
          <a:p>
            <a:endParaRPr lang="en-US" b="0" dirty="0"/>
          </a:p>
        </p:txBody>
      </p:sp>
      <p:sp>
        <p:nvSpPr>
          <p:cNvPr id="4" name="Slide Number Placeholder 3"/>
          <p:cNvSpPr>
            <a:spLocks noGrp="1"/>
          </p:cNvSpPr>
          <p:nvPr>
            <p:ph type="sldNum" sz="quarter" idx="5"/>
          </p:nvPr>
        </p:nvSpPr>
        <p:spPr/>
        <p:txBody>
          <a:bodyPr/>
          <a:lstStyle/>
          <a:p>
            <a:fld id="{6AEFB637-B57D-4560-B50F-19DE43BA0930}" type="slidenum">
              <a:rPr lang="en-US" smtClean="0"/>
              <a:t>16</a:t>
            </a:fld>
            <a:endParaRPr lang="en-US"/>
          </a:p>
        </p:txBody>
      </p:sp>
    </p:spTree>
    <p:extLst>
      <p:ext uri="{BB962C8B-B14F-4D97-AF65-F5344CB8AC3E}">
        <p14:creationId xmlns:p14="http://schemas.microsoft.com/office/powerpoint/2010/main" val="20904573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about APTA’s work in the federal regulatory space. </a:t>
            </a:r>
          </a:p>
        </p:txBody>
      </p:sp>
      <p:sp>
        <p:nvSpPr>
          <p:cNvPr id="4" name="Slide Number Placeholder 3"/>
          <p:cNvSpPr>
            <a:spLocks noGrp="1"/>
          </p:cNvSpPr>
          <p:nvPr>
            <p:ph type="sldNum" sz="quarter" idx="5"/>
          </p:nvPr>
        </p:nvSpPr>
        <p:spPr/>
        <p:txBody>
          <a:bodyPr/>
          <a:lstStyle/>
          <a:p>
            <a:fld id="{6AEFB637-B57D-4560-B50F-19DE43BA0930}" type="slidenum">
              <a:rPr lang="en-US" smtClean="0"/>
              <a:t>17</a:t>
            </a:fld>
            <a:endParaRPr lang="en-US"/>
          </a:p>
        </p:txBody>
      </p:sp>
    </p:spTree>
    <p:extLst>
      <p:ext uri="{BB962C8B-B14F-4D97-AF65-F5344CB8AC3E}">
        <p14:creationId xmlns:p14="http://schemas.microsoft.com/office/powerpoint/2010/main" val="16370489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F5C8C-5BFE-19E8-A34F-181D366C9E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ADF59C-68B0-2051-3A99-B7B874A61C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E10A42-FA5E-AEDF-221E-CA9178947EAE}"/>
              </a:ext>
            </a:extLst>
          </p:cNvPr>
          <p:cNvSpPr>
            <a:spLocks noGrp="1"/>
          </p:cNvSpPr>
          <p:nvPr>
            <p:ph type="body" idx="1"/>
          </p:nvPr>
        </p:nvSpPr>
        <p:spPr/>
        <p:txBody>
          <a:bodyPr/>
          <a:lstStyle/>
          <a:p>
            <a:r>
              <a:rPr lang="en-US" b="0" dirty="0"/>
              <a:t>APTA monitors, advocates and communicates with the regulatory bodies. We also educate them about physical therapy and how regulations impact the profession and the patients we serve.</a:t>
            </a:r>
          </a:p>
          <a:p>
            <a:endParaRPr lang="en-US" b="0" dirty="0"/>
          </a:p>
          <a:p>
            <a:r>
              <a:rPr lang="en-US" b="0" dirty="0"/>
              <a:t>We work with the Department of Health and Human Services, or HHS, which covers Medicare, Medicaid, and much, much more.</a:t>
            </a:r>
          </a:p>
          <a:p>
            <a:endParaRPr lang="en-US" b="0" dirty="0"/>
          </a:p>
          <a:p>
            <a:r>
              <a:rPr lang="en-US" b="0" dirty="0"/>
              <a:t>The Department of Education oversees special education and student loans.</a:t>
            </a:r>
          </a:p>
          <a:p>
            <a:endParaRPr lang="en-US" b="0" dirty="0"/>
          </a:p>
          <a:p>
            <a:r>
              <a:rPr lang="en-US" b="0" dirty="0"/>
              <a:t>The Department of Labor covers workplace regulations. APTA monitors OSHA, or the Occupational Safety and Health Administration, </a:t>
            </a:r>
            <a:r>
              <a:rPr lang="en-US" b="0" i="0" dirty="0">
                <a:solidFill>
                  <a:srgbClr val="040C28"/>
                </a:solidFill>
                <a:effectLst/>
                <a:latin typeface="Google Sans"/>
              </a:rPr>
              <a:t>assures safe and healthful working conditions by setting and enforcing standards, and by providing training, outreach, education and assistance.</a:t>
            </a:r>
          </a:p>
          <a:p>
            <a:endParaRPr lang="en-US" b="0" i="0" dirty="0">
              <a:solidFill>
                <a:srgbClr val="040C28"/>
              </a:solidFill>
              <a:effectLst/>
              <a:latin typeface="Google Sans"/>
            </a:endParaRPr>
          </a:p>
          <a:p>
            <a:r>
              <a:rPr lang="en-US" b="0" dirty="0"/>
              <a:t>We also monitor the Employee Retirement Income Security Act, or ERISA, </a:t>
            </a:r>
            <a:r>
              <a:rPr lang="en-US" b="0" i="0" dirty="0">
                <a:solidFill>
                  <a:srgbClr val="212121"/>
                </a:solidFill>
                <a:effectLst/>
                <a:latin typeface="Source Sans Pro" panose="020F0502020204030204" pitchFamily="34" charset="0"/>
              </a:rPr>
              <a:t>a federal law that sets minimum standards for most voluntarily established retirement and health plans in private industry to provide protection for individuals in these plans.</a:t>
            </a:r>
            <a:endParaRPr lang="en-US" b="0" dirty="0"/>
          </a:p>
          <a:p>
            <a:endParaRPr lang="en-US" b="0" dirty="0"/>
          </a:p>
          <a:p>
            <a:r>
              <a:rPr lang="en-US" b="0" dirty="0"/>
              <a:t>APTA works with the Department of Defense on issues related to TRICARE, a </a:t>
            </a:r>
            <a:r>
              <a:rPr lang="en-US" b="0" i="0" dirty="0">
                <a:solidFill>
                  <a:srgbClr val="001D35"/>
                </a:solidFill>
                <a:effectLst/>
                <a:latin typeface="Google Sans"/>
              </a:rPr>
              <a:t>health care program for uniformed service members, retirees, and their families.</a:t>
            </a:r>
          </a:p>
          <a:p>
            <a:endParaRPr lang="en-US" b="0" i="0" dirty="0">
              <a:solidFill>
                <a:srgbClr val="001D35"/>
              </a:solidFill>
              <a:effectLst/>
              <a:latin typeface="Google Sans"/>
            </a:endParaRPr>
          </a:p>
          <a:p>
            <a:r>
              <a:rPr lang="en-US" b="0" i="0" dirty="0">
                <a:solidFill>
                  <a:srgbClr val="001D35"/>
                </a:solidFill>
                <a:effectLst/>
                <a:latin typeface="Google Sans"/>
              </a:rPr>
              <a:t>The Department of Veterans Affairs is important to physical therapy and we monitor VA programs and administration.</a:t>
            </a:r>
            <a:endParaRPr lang="en-US" b="0" dirty="0"/>
          </a:p>
        </p:txBody>
      </p:sp>
      <p:sp>
        <p:nvSpPr>
          <p:cNvPr id="4" name="Slide Number Placeholder 3">
            <a:extLst>
              <a:ext uri="{FF2B5EF4-FFF2-40B4-BE49-F238E27FC236}">
                <a16:creationId xmlns:a16="http://schemas.microsoft.com/office/drawing/2014/main" id="{3BFEE913-24CF-1137-360A-0A375622A8D5}"/>
              </a:ext>
            </a:extLst>
          </p:cNvPr>
          <p:cNvSpPr>
            <a:spLocks noGrp="1"/>
          </p:cNvSpPr>
          <p:nvPr>
            <p:ph type="sldNum" sz="quarter" idx="5"/>
          </p:nvPr>
        </p:nvSpPr>
        <p:spPr/>
        <p:txBody>
          <a:bodyPr/>
          <a:lstStyle/>
          <a:p>
            <a:fld id="{6AEFB637-B57D-4560-B50F-19DE43BA0930}" type="slidenum">
              <a:rPr lang="en-US" smtClean="0"/>
              <a:t>18</a:t>
            </a:fld>
            <a:endParaRPr lang="en-US"/>
          </a:p>
        </p:txBody>
      </p:sp>
    </p:spTree>
    <p:extLst>
      <p:ext uri="{BB962C8B-B14F-4D97-AF65-F5344CB8AC3E}">
        <p14:creationId xmlns:p14="http://schemas.microsoft.com/office/powerpoint/2010/main" val="5568076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dirty="0"/>
              <a:t>HHS regulates Medicare and Medicaid but this department also governs the federal Marketplace, which you may know as Obamacare or the Affordable Care Acts plans. </a:t>
            </a:r>
          </a:p>
          <a:p>
            <a:pPr marL="0" indent="0">
              <a:buFont typeface="Arial"/>
              <a:buNone/>
            </a:pPr>
            <a:endParaRPr lang="en-US" dirty="0"/>
          </a:p>
          <a:p>
            <a:pPr marL="0" indent="0">
              <a:buFont typeface="Arial"/>
              <a:buNone/>
            </a:pPr>
            <a:r>
              <a:rPr lang="en-US" dirty="0"/>
              <a:t>Now, this is so important because half of the US population is covered by those three programs alone—Medicare, Medicaid, and ACA plans. I present these numbers to explain the gravity of our advocacy work with HHS. </a:t>
            </a:r>
          </a:p>
          <a:p>
            <a:pPr marL="0" indent="0">
              <a:buFont typeface="Arial"/>
              <a:buNone/>
            </a:pPr>
            <a:endParaRPr lang="en-US" dirty="0">
              <a:cs typeface="Calibri"/>
            </a:endParaRPr>
          </a:p>
          <a:p>
            <a:pPr marL="0" indent="0">
              <a:buFont typeface="Arial"/>
              <a:buNone/>
            </a:pPr>
            <a:r>
              <a:rPr lang="en-US" dirty="0"/>
              <a:t>Now, there are also many other agencies within HHS that we may work with such as:</a:t>
            </a:r>
          </a:p>
          <a:p>
            <a:pPr marL="171450" indent="-171450">
              <a:buFont typeface="Arial" panose="020B0604020202020204" pitchFamily="34" charset="0"/>
              <a:buChar char="•"/>
            </a:pPr>
            <a:r>
              <a:rPr lang="en-US" dirty="0"/>
              <a:t>The Food and Drug Administration who regulates medical drugs and devices, </a:t>
            </a:r>
            <a:endParaRPr lang="en-US" dirty="0">
              <a:cs typeface="Calibri"/>
            </a:endParaRPr>
          </a:p>
          <a:p>
            <a:pPr marL="171450" indent="-171450">
              <a:buFont typeface="Arial" panose="020B0604020202020204" pitchFamily="34" charset="0"/>
              <a:buChar char="•"/>
            </a:pPr>
            <a:r>
              <a:rPr lang="en-US" dirty="0"/>
              <a:t>HRSA, the Health Resources and Services Administration, whose primary focus is advancing </a:t>
            </a:r>
            <a:r>
              <a:rPr lang="en-US" b="0" i="0" dirty="0">
                <a:effectLst/>
              </a:rPr>
              <a:t>health </a:t>
            </a:r>
            <a:r>
              <a:rPr lang="en-US" dirty="0"/>
              <a:t>equity,</a:t>
            </a:r>
          </a:p>
          <a:p>
            <a:pPr marL="171450" indent="-171450">
              <a:buFont typeface="Arial" panose="020B0604020202020204" pitchFamily="34" charset="0"/>
              <a:buChar char="•"/>
            </a:pPr>
            <a:r>
              <a:rPr lang="en-US" dirty="0"/>
              <a:t>And </a:t>
            </a:r>
            <a:r>
              <a:rPr lang="en-US" b="0" i="0" dirty="0">
                <a:effectLst/>
              </a:rPr>
              <a:t>the CDC and the </a:t>
            </a:r>
            <a:r>
              <a:rPr lang="en-US" dirty="0"/>
              <a:t>National Institute of Health </a:t>
            </a:r>
            <a:r>
              <a:rPr lang="en-US" b="0" i="0" dirty="0">
                <a:effectLst/>
              </a:rPr>
              <a:t>We look to </a:t>
            </a:r>
            <a:r>
              <a:rPr lang="en-US" dirty="0"/>
              <a:t>these agencies </a:t>
            </a:r>
            <a:r>
              <a:rPr lang="en-US" b="0" i="0" dirty="0">
                <a:effectLst/>
              </a:rPr>
              <a:t>for safety recommendations as well as to fund the research that will inform PT practice in the future.</a:t>
            </a:r>
            <a:endParaRPr lang="en-US" dirty="0">
              <a:cs typeface="Calibri"/>
            </a:endParaRPr>
          </a:p>
          <a:p>
            <a:pPr>
              <a:defRPr/>
            </a:pPr>
            <a:endParaRPr lang="en-US" dirty="0">
              <a:solidFill>
                <a:srgbClr val="000000"/>
              </a:solidFill>
              <a:latin typeface="Calibri"/>
              <a:ea typeface="Calibri"/>
              <a:cs typeface="Calibri"/>
            </a:endParaRPr>
          </a:p>
          <a:p>
            <a:pPr>
              <a:defRPr/>
            </a:pPr>
            <a:r>
              <a:rPr lang="en-US" dirty="0">
                <a:solidFill>
                  <a:srgbClr val="000000"/>
                </a:solidFill>
                <a:latin typeface="Calibri"/>
                <a:ea typeface="Calibri"/>
                <a:cs typeface="Calibri"/>
              </a:rPr>
              <a:t>Now, I won't cover every agency on this slide,</a:t>
            </a:r>
            <a:r>
              <a:rPr lang="en-US" dirty="0"/>
              <a:t> but this gives you a sense of what we mean when we say health and human services.</a:t>
            </a:r>
            <a:endParaRPr lang="en-US" dirty="0">
              <a:ea typeface="Calibri" panose="020F0502020204030204"/>
              <a:cs typeface="Calibri" panose="020F0502020204030204"/>
            </a:endParaRPr>
          </a:p>
          <a:p>
            <a:r>
              <a:rPr lang="en-US" dirty="0"/>
              <a:t> </a:t>
            </a:r>
            <a:endParaRPr lang="en-US" dirty="0">
              <a:ea typeface="Calibri" panose="020F0502020204030204"/>
              <a:cs typeface="Calibri" panose="020F0502020204030204"/>
            </a:endParaRPr>
          </a:p>
          <a:p>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FB637-B57D-4560-B50F-19DE43BA09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3974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advocacy can have many meanings, APTA advocacy refers to the way the physical therapy community comes together to pass laws that will positively affect the future of the profession.</a:t>
            </a:r>
          </a:p>
        </p:txBody>
      </p:sp>
      <p:sp>
        <p:nvSpPr>
          <p:cNvPr id="4" name="Slide Number Placeholder 3"/>
          <p:cNvSpPr>
            <a:spLocks noGrp="1"/>
          </p:cNvSpPr>
          <p:nvPr>
            <p:ph type="sldNum" sz="quarter" idx="5"/>
          </p:nvPr>
        </p:nvSpPr>
        <p:spPr/>
        <p:txBody>
          <a:bodyPr/>
          <a:lstStyle/>
          <a:p>
            <a:fld id="{6AEFB637-B57D-4560-B50F-19DE43BA0930}" type="slidenum">
              <a:rPr lang="en-US" smtClean="0"/>
              <a:t>2</a:t>
            </a:fld>
            <a:endParaRPr lang="en-US"/>
          </a:p>
        </p:txBody>
      </p:sp>
    </p:spTree>
    <p:extLst>
      <p:ext uri="{BB962C8B-B14F-4D97-AF65-F5344CB8AC3E}">
        <p14:creationId xmlns:p14="http://schemas.microsoft.com/office/powerpoint/2010/main" val="1069726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general, the rulemaking process happens on an annual basis. CMS, the centers for Medicare and Medicaid Services, release their proposed rules at around the same time each year. Usually the ‘</a:t>
            </a:r>
            <a:r>
              <a:rPr lang="en-US" dirty="0">
                <a:effectLst/>
              </a:rPr>
              <a:t>big’ rules come out in the </a:t>
            </a:r>
            <a:r>
              <a:rPr lang="en-US" dirty="0"/>
              <a:t>spring and </a:t>
            </a:r>
            <a:r>
              <a:rPr lang="en-US" dirty="0">
                <a:effectLst/>
              </a:rPr>
              <a:t>summertime.</a:t>
            </a:r>
            <a:endParaRPr lang="en-US" dirty="0">
              <a:cs typeface="Calibri"/>
            </a:endParaRPr>
          </a:p>
          <a:p>
            <a:pPr>
              <a:spcBef>
                <a:spcPts val="0"/>
              </a:spcBef>
              <a:spcAft>
                <a:spcPts val="0"/>
              </a:spcAft>
            </a:pPr>
            <a:r>
              <a:rPr lang="en-US" dirty="0">
                <a:effectLst/>
              </a:rPr>
              <a:t> </a:t>
            </a:r>
            <a:endParaRPr lang="en-US" dirty="0">
              <a:ea typeface="Calibri"/>
              <a:cs typeface="Calibri"/>
            </a:endParaRPr>
          </a:p>
          <a:p>
            <a:r>
              <a:rPr lang="en-US" dirty="0"/>
              <a:t>It is important to recognize that the largest rule that we work on each year is the Medicare Physician Fee Schedule, which sets payment rates for all providers in Medicare Part B which pays </a:t>
            </a:r>
            <a:r>
              <a:rPr lang="en-US" dirty="0">
                <a:effectLst/>
              </a:rPr>
              <a:t>for </a:t>
            </a:r>
            <a:r>
              <a:rPr lang="en-US" dirty="0"/>
              <a:t>outpatient physical therapy services</a:t>
            </a:r>
            <a:r>
              <a:rPr lang="en-US" dirty="0">
                <a:effectLst/>
              </a:rPr>
              <a:t>. </a:t>
            </a:r>
            <a:r>
              <a:rPr lang="en-US" dirty="0"/>
              <a:t>This is where CMS also makes large changes to </a:t>
            </a:r>
            <a:r>
              <a:rPr lang="en-US" dirty="0">
                <a:effectLst/>
              </a:rPr>
              <a:t>the </a:t>
            </a:r>
            <a:r>
              <a:rPr lang="en-US" dirty="0"/>
              <a:t>Medicare program each </a:t>
            </a:r>
            <a:r>
              <a:rPr lang="en-US" dirty="0">
                <a:effectLst/>
              </a:rPr>
              <a:t>year. </a:t>
            </a:r>
          </a:p>
          <a:p>
            <a:endParaRPr lang="en-US" dirty="0">
              <a:effectLst/>
            </a:endParaRPr>
          </a:p>
          <a:p>
            <a:r>
              <a:rPr lang="en-US" dirty="0"/>
              <a:t>For example, if they decide </a:t>
            </a:r>
            <a:r>
              <a:rPr lang="en-US" dirty="0">
                <a:effectLst/>
              </a:rPr>
              <a:t>to </a:t>
            </a:r>
            <a:r>
              <a:rPr lang="en-US" dirty="0"/>
              <a:t>cover physical therapy services provided via telehealth, we would find </a:t>
            </a:r>
            <a:r>
              <a:rPr lang="en-US" dirty="0">
                <a:effectLst/>
              </a:rPr>
              <a:t>out </a:t>
            </a:r>
            <a:r>
              <a:rPr lang="en-US" dirty="0"/>
              <a:t>here</a:t>
            </a:r>
            <a:r>
              <a:rPr lang="en-US" dirty="0">
                <a:effectLst/>
              </a:rPr>
              <a:t>.</a:t>
            </a:r>
            <a:r>
              <a:rPr lang="en-US" dirty="0"/>
              <a:t> Or if they decide that PTAs can practice under general supervision under Part B, this is where they would propose that change</a:t>
            </a:r>
            <a:r>
              <a:rPr lang="en-US" dirty="0">
                <a:effectLst/>
              </a:rPr>
              <a:t>. </a:t>
            </a:r>
            <a:r>
              <a:rPr lang="en-US" dirty="0"/>
              <a:t>In other words, this rule is very important to the profession as </a:t>
            </a:r>
            <a:r>
              <a:rPr lang="en-US" dirty="0">
                <a:effectLst/>
              </a:rPr>
              <a:t>a </a:t>
            </a:r>
            <a:r>
              <a:rPr lang="en-US" dirty="0"/>
              <a:t>whole. </a:t>
            </a:r>
            <a:endParaRPr lang="en-US" dirty="0">
              <a:cs typeface="Calibri"/>
            </a:endParaRPr>
          </a:p>
          <a:p>
            <a:r>
              <a:rPr lang="en-US" dirty="0"/>
              <a:t> </a:t>
            </a:r>
            <a:endParaRPr lang="en-US" dirty="0">
              <a:ea typeface="Calibri"/>
              <a:cs typeface="Calibri"/>
            </a:endParaRPr>
          </a:p>
          <a:p>
            <a:r>
              <a:rPr lang="en-US" dirty="0"/>
              <a:t>Now it isn’t the only rule APTA monitors, you can basically guarantee that we are going to comment on these other rules as well. Including the annual </a:t>
            </a:r>
            <a:r>
              <a:rPr lang="en-US" dirty="0">
                <a:effectLst/>
              </a:rPr>
              <a:t>Medicare </a:t>
            </a:r>
            <a:r>
              <a:rPr lang="en-US" dirty="0"/>
              <a:t>Advantage rule that makes changes to how MA plans are administered. Or the </a:t>
            </a:r>
            <a:r>
              <a:rPr lang="en-US" dirty="0">
                <a:effectLst/>
              </a:rPr>
              <a:t>skilled nursing </a:t>
            </a:r>
            <a:r>
              <a:rPr lang="en-US" dirty="0"/>
              <a:t>and inpatient rehabilitation rules that create standards for both of those settings</a:t>
            </a:r>
            <a:r>
              <a:rPr lang="en-US" dirty="0">
                <a:effectLst/>
              </a:rPr>
              <a:t>. </a:t>
            </a:r>
            <a:r>
              <a:rPr lang="en-US" dirty="0"/>
              <a:t>Now, while </a:t>
            </a:r>
            <a:r>
              <a:rPr lang="en-US" dirty="0">
                <a:effectLst/>
              </a:rPr>
              <a:t>these rules</a:t>
            </a:r>
            <a:r>
              <a:rPr lang="en-US" dirty="0"/>
              <a:t> are almost always a guarantee</a:t>
            </a:r>
            <a:r>
              <a:rPr lang="en-US" dirty="0">
                <a:effectLst/>
              </a:rPr>
              <a:t>, </a:t>
            </a:r>
            <a:r>
              <a:rPr lang="en-US" dirty="0"/>
              <a:t>departments can also decide </a:t>
            </a:r>
            <a:r>
              <a:rPr lang="en-US" dirty="0">
                <a:effectLst/>
              </a:rPr>
              <a:t>to </a:t>
            </a:r>
            <a:r>
              <a:rPr lang="en-US" dirty="0"/>
              <a:t>propose new rules or release requests for information where they gather input from stakeholders before even proposing a new policy</a:t>
            </a:r>
            <a:r>
              <a:rPr lang="en-US" dirty="0">
                <a:effectLst/>
              </a:rPr>
              <a:t>. </a:t>
            </a:r>
            <a:endParaRPr lang="en-US" sz="1800" dirty="0">
              <a:effectLst/>
              <a:latin typeface="Calibri" panose="020F0502020204030204" pitchFamily="34" charset="0"/>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8F90EB-4FC4-44AF-A3C5-8A3AA8E1FC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20628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the future of the physical therapy profession, student involvement in advocacy is vital. </a:t>
            </a:r>
            <a:r>
              <a:rPr lang="en-US" b="0" dirty="0"/>
              <a:t>APTA</a:t>
            </a:r>
            <a:r>
              <a:rPr lang="en-US" dirty="0"/>
              <a:t> offers a variety of programs to empower PT and PTA students to engage in advocacy throughout their careers. Here are some opportunities for students to get involved year-round.</a:t>
            </a:r>
          </a:p>
        </p:txBody>
      </p:sp>
      <p:sp>
        <p:nvSpPr>
          <p:cNvPr id="4" name="Slide Number Placeholder 3"/>
          <p:cNvSpPr>
            <a:spLocks noGrp="1"/>
          </p:cNvSpPr>
          <p:nvPr>
            <p:ph type="sldNum" sz="quarter" idx="5"/>
          </p:nvPr>
        </p:nvSpPr>
        <p:spPr/>
        <p:txBody>
          <a:bodyPr/>
          <a:lstStyle/>
          <a:p>
            <a:fld id="{6AEFB637-B57D-4560-B50F-19DE43BA0930}" type="slidenum">
              <a:rPr lang="en-US" smtClean="0"/>
              <a:t>21</a:t>
            </a:fld>
            <a:endParaRPr lang="en-US"/>
          </a:p>
        </p:txBody>
      </p:sp>
    </p:spTree>
    <p:extLst>
      <p:ext uri="{BB962C8B-B14F-4D97-AF65-F5344CB8AC3E}">
        <p14:creationId xmlns:p14="http://schemas.microsoft.com/office/powerpoint/2010/main" val="40568030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Want to get started in APTA advocacy? Participate in the </a:t>
            </a:r>
            <a:r>
              <a:rPr lang="en-US" b="0" dirty="0"/>
              <a:t>Student Advocacy Challenge </a:t>
            </a:r>
            <a:r>
              <a:rPr lang="en-US" dirty="0"/>
              <a:t>and join in advocacy activities that will impact the future of the profession and encourage your participation not only as a student, but throughout your career.</a:t>
            </a:r>
          </a:p>
          <a:p>
            <a:br>
              <a:rPr lang="en-US" dirty="0"/>
            </a:br>
            <a:r>
              <a:rPr lang="en-US" dirty="0"/>
              <a:t>The Student Advocacy Challenge is a year-long competition where PT and PTA students—and their programs—participate in advocacy activities, submitting their efforts for points. The goal is to compete with other schools while making a real impact. Attending the National Advocacy Dinner counts for 10 points per student so be sure to log your individual participation after the presentation.</a:t>
            </a:r>
          </a:p>
          <a:p>
            <a:br>
              <a:rPr lang="en-US" dirty="0"/>
            </a:br>
            <a:r>
              <a:rPr lang="en-US" dirty="0"/>
              <a:t>The winning school will earn a </a:t>
            </a:r>
            <a:r>
              <a:rPr lang="en-US" b="0" dirty="0"/>
              <a:t>virtual visit from an APTA leader of their choice, a feature article, and year-long recognition </a:t>
            </a:r>
            <a:r>
              <a:rPr lang="en-US" dirty="0"/>
              <a:t>on the APTA website.</a:t>
            </a:r>
          </a:p>
          <a:p>
            <a:br>
              <a:rPr lang="en-US" dirty="0"/>
            </a:br>
            <a:r>
              <a:rPr lang="en-US" dirty="0"/>
              <a:t>So, get involved, make your voice heard, and help your program lead the way in advocacy!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22</a:t>
            </a:fld>
            <a:endParaRPr lang="en-US"/>
          </a:p>
        </p:txBody>
      </p:sp>
    </p:spTree>
    <p:extLst>
      <p:ext uri="{BB962C8B-B14F-4D97-AF65-F5344CB8AC3E}">
        <p14:creationId xmlns:p14="http://schemas.microsoft.com/office/powerpoint/2010/main" val="21388757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September, plan to participate in </a:t>
            </a:r>
            <a:r>
              <a:rPr lang="en-US" b="0" dirty="0"/>
              <a:t>APTA Flash Action Strategy</a:t>
            </a:r>
            <a:r>
              <a:rPr lang="en-US" dirty="0"/>
              <a:t>—a two-day, student-led social media blitz held every fall to raise awareness around critical advocacy issues. Since 2013, students have sent over 91,000 letters to Congress! By participating in these programs, you can make a lasting impact on the future of physical therapy while building a career-long commitment to advocacy.</a:t>
            </a:r>
          </a:p>
        </p:txBody>
      </p:sp>
      <p:sp>
        <p:nvSpPr>
          <p:cNvPr id="4" name="Slide Number Placeholder 3"/>
          <p:cNvSpPr>
            <a:spLocks noGrp="1"/>
          </p:cNvSpPr>
          <p:nvPr>
            <p:ph type="sldNum" sz="quarter" idx="5"/>
          </p:nvPr>
        </p:nvSpPr>
        <p:spPr/>
        <p:txBody>
          <a:bodyPr/>
          <a:lstStyle/>
          <a:p>
            <a:fld id="{6AEFB637-B57D-4560-B50F-19DE43BA0930}" type="slidenum">
              <a:rPr lang="en-US" smtClean="0"/>
              <a:t>23</a:t>
            </a:fld>
            <a:endParaRPr lang="en-US"/>
          </a:p>
        </p:txBody>
      </p:sp>
    </p:spTree>
    <p:extLst>
      <p:ext uri="{BB962C8B-B14F-4D97-AF65-F5344CB8AC3E}">
        <p14:creationId xmlns:p14="http://schemas.microsoft.com/office/powerpoint/2010/main" val="30815083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questions or want to get involved, please reach out at advocacy@apta.org. </a:t>
            </a:r>
          </a:p>
        </p:txBody>
      </p:sp>
      <p:sp>
        <p:nvSpPr>
          <p:cNvPr id="4" name="Slide Number Placeholder 3"/>
          <p:cNvSpPr>
            <a:spLocks noGrp="1"/>
          </p:cNvSpPr>
          <p:nvPr>
            <p:ph type="sldNum" sz="quarter" idx="5"/>
          </p:nvPr>
        </p:nvSpPr>
        <p:spPr/>
        <p:txBody>
          <a:bodyPr/>
          <a:lstStyle/>
          <a:p>
            <a:fld id="{6AEFB637-B57D-4560-B50F-19DE43BA0930}" type="slidenum">
              <a:rPr lang="en-US" smtClean="0"/>
              <a:t>24</a:t>
            </a:fld>
            <a:endParaRPr lang="en-US"/>
          </a:p>
        </p:txBody>
      </p:sp>
    </p:spTree>
    <p:extLst>
      <p:ext uri="{BB962C8B-B14F-4D97-AF65-F5344CB8AC3E}">
        <p14:creationId xmlns:p14="http://schemas.microsoft.com/office/powerpoint/2010/main" val="1639170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APTA works continuously to protect the future of the physical therapy profession. We’ve had many wins for the profession in 2024 and continue to fight for the profession in 2025.</a:t>
            </a:r>
          </a:p>
          <a:p>
            <a:endParaRPr lang="en-US" sz="1000" dirty="0"/>
          </a:p>
          <a:p>
            <a:r>
              <a:rPr lang="en-US" sz="1000" dirty="0"/>
              <a:t>In January 2024, the Department of Defense announced that physical therapists will now be able to act as the main providers for </a:t>
            </a:r>
            <a:r>
              <a:rPr lang="en-US" sz="1000" dirty="0">
                <a:solidFill>
                  <a:srgbClr val="555555"/>
                </a:solidFill>
                <a:effectLst/>
                <a:latin typeface="Arial" panose="020B0604020202020204" pitchFamily="34" charset="0"/>
                <a:ea typeface="Aptos" panose="020B0004020202020204" pitchFamily="34" charset="0"/>
              </a:rPr>
              <a:t>neuromusculoskeletal care </a:t>
            </a:r>
            <a:r>
              <a:rPr lang="en-US" sz="1000" dirty="0"/>
              <a:t>in all DOD settings. This change allows people to see PTs directly without needing a referral. This is a result of efforts by APTA in 2022, which helped make this possible through a law passed in 2023. Although PTs have already been giving care for </a:t>
            </a:r>
            <a:r>
              <a:rPr lang="en-US" sz="1000" dirty="0">
                <a:solidFill>
                  <a:srgbClr val="555555"/>
                </a:solidFill>
                <a:effectLst/>
                <a:latin typeface="Arial" panose="020B0604020202020204" pitchFamily="34" charset="0"/>
                <a:ea typeface="Aptos" panose="020B0004020202020204" pitchFamily="34" charset="0"/>
              </a:rPr>
              <a:t>neuromusculoskeletal </a:t>
            </a:r>
            <a:r>
              <a:rPr lang="en-US" sz="1000" dirty="0"/>
              <a:t>problems in the military, this new policy will make sure that PTs can provide care everywhere in the DOD by the end of 2025.</a:t>
            </a:r>
          </a:p>
          <a:p>
            <a:endParaRPr lang="en-US" sz="1000" dirty="0"/>
          </a:p>
          <a:p>
            <a:r>
              <a:rPr lang="en-US" sz="1000" dirty="0"/>
              <a:t>We celebrated two big victories when new changes were made to the 2025 Medicare Physician Fee Schedule rule. First, the rule changed the old requirement for how PTAs are supervised in outpatient settings. Now, they only require general supervision instead of direct supervision. Second, there were changes to the rules about certifying plans of care under Medicare Part B, which will help reduce paperwork.</a:t>
            </a:r>
          </a:p>
          <a:p>
            <a:endParaRPr lang="en-US" sz="1000" dirty="0"/>
          </a:p>
          <a:p>
            <a:r>
              <a:rPr lang="en-US" sz="1000" dirty="0"/>
              <a:t>APTA advocates were critical in our advocacy wins; your voice and your experience is important for legislators and regulators to hear. The thousands of letters, phone calls, social media posts, legislator meetings, fundraisers, and more from APTA advocates were critical in these successes and must continue for future wins.</a:t>
            </a:r>
          </a:p>
        </p:txBody>
      </p:sp>
      <p:sp>
        <p:nvSpPr>
          <p:cNvPr id="4" name="Slide Number Placeholder 3"/>
          <p:cNvSpPr>
            <a:spLocks noGrp="1"/>
          </p:cNvSpPr>
          <p:nvPr>
            <p:ph type="sldNum" sz="quarter" idx="5"/>
          </p:nvPr>
        </p:nvSpPr>
        <p:spPr/>
        <p:txBody>
          <a:bodyPr/>
          <a:lstStyle/>
          <a:p>
            <a:fld id="{6AEFB637-B57D-4560-B50F-19DE43BA0930}" type="slidenum">
              <a:rPr lang="en-US" smtClean="0"/>
              <a:t>3</a:t>
            </a:fld>
            <a:endParaRPr lang="en-US"/>
          </a:p>
        </p:txBody>
      </p:sp>
    </p:spTree>
    <p:extLst>
      <p:ext uri="{BB962C8B-B14F-4D97-AF65-F5344CB8AC3E}">
        <p14:creationId xmlns:p14="http://schemas.microsoft.com/office/powerpoint/2010/main" val="25298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Congress and the federal government holds significant power over the future of physical therapy. The laws and regulations they create impact payment policies and the scope of practice. Without the physical therapy profession raising our voices, laws could be passed that hurt the profession. This is why it’s so important for you to get involved not only now as a student, but consistently throughout your career.</a:t>
            </a:r>
          </a:p>
          <a:p>
            <a:endParaRPr lang="en-US" dirty="0"/>
          </a:p>
          <a:p>
            <a:r>
              <a:rPr lang="en-US" dirty="0"/>
              <a:t>So how does the federal government work?</a:t>
            </a:r>
          </a:p>
          <a:p>
            <a:endParaRPr lang="en-US" dirty="0"/>
          </a:p>
          <a:p>
            <a:r>
              <a:rPr lang="en-US" dirty="0"/>
              <a:t>How many of you remember high school government class? What do you remember from it?</a:t>
            </a:r>
          </a:p>
          <a:p>
            <a:endParaRPr lang="en-US" dirty="0"/>
          </a:p>
          <a:p>
            <a:r>
              <a:rPr lang="en-US" dirty="0"/>
              <a:t>APTA frequently works with Congress, which is made up of the House of Representatives and the Senate. The House has 435 members, with the number of representatives from each state based on population. The Senate has 100 members, with two senators from each state.</a:t>
            </a:r>
          </a:p>
          <a:p>
            <a:endParaRPr lang="en-US" dirty="0"/>
          </a:p>
          <a:p>
            <a:r>
              <a:rPr lang="en-US" b="1" dirty="0"/>
              <a:t>Who represents you? Ask the group to name their representative and senators.</a:t>
            </a:r>
          </a:p>
          <a:p>
            <a:endParaRPr lang="en-US" dirty="0"/>
          </a:p>
          <a:p>
            <a:r>
              <a:rPr lang="en-US" dirty="0"/>
              <a:t>Laws are introduced in both the House and the Senate, and they go to committees for deeper review. These committees debate the bill and hear from experts and stakeholders, like APTA, before making changes or moving it forward.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physical therapy issues, the most important committees are in the House Energy and Commerce and Ways and Means committees, and in the Senate Finance and Health, Education, Labor, and Pensions committees. Building relationships with lawmakers on these committees is crucial for advancing legislation that benefits the profession. APTA’s lobbying efforts on Capitol Hill help amplify your voice in support of policies that benefit the profession. But to do that, we need strong relationships with key members of Congress and their staff.</a:t>
            </a:r>
          </a:p>
          <a:p>
            <a:endParaRPr lang="en-US" dirty="0"/>
          </a:p>
          <a:p>
            <a:r>
              <a:rPr lang="en-US" dirty="0"/>
              <a:t>But APTA’s work isn’t just with Congress. We also engage with federal agencies like the Department of Health and Human Services (HHS) and the Centers for Medicare and Medicaid Services (CMS). These agencies have a big impact on physical therapy practice, payment policies, and other important areas.</a:t>
            </a:r>
          </a:p>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4</a:t>
            </a:fld>
            <a:endParaRPr lang="en-US"/>
          </a:p>
        </p:txBody>
      </p:sp>
    </p:spTree>
    <p:extLst>
      <p:ext uri="{BB962C8B-B14F-4D97-AF65-F5344CB8AC3E}">
        <p14:creationId xmlns:p14="http://schemas.microsoft.com/office/powerpoint/2010/main" val="1927417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is a congressional office set up? And why is this important to know? Congressional offices generally have three main areas: policy, communications, and administration.</a:t>
            </a:r>
          </a:p>
          <a:p>
            <a:endParaRPr lang="en-US" dirty="0"/>
          </a:p>
          <a:p>
            <a:r>
              <a:rPr lang="en-US" dirty="0"/>
              <a:t>Policy staff, including legislative assistants, focus on specific issues, like healthcare. These are the people you want to connect with because they influence how the member of Congress votes on healthcare issues.</a:t>
            </a:r>
          </a:p>
          <a:p>
            <a:endParaRPr lang="en-US" dirty="0"/>
          </a:p>
          <a:p>
            <a:r>
              <a:rPr lang="en-US" dirty="0"/>
              <a:t>Communications staff handle the press and social media, while administrative staff manage the daily operations of the office. When you call a member of Congress, it’s usually the administrative staff you’ll speak with.</a:t>
            </a:r>
          </a:p>
          <a:p>
            <a:endParaRPr lang="en-US" dirty="0"/>
          </a:p>
          <a:p>
            <a:r>
              <a:rPr lang="en-US" dirty="0"/>
              <a:t>Why do we want you to know how an office is set up? It’s important to know so you may interact with the staff effectively and overall know how your representation is run.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what’s the most important thing to say when you meet with a member of Congress or their staff?</a:t>
            </a:r>
          </a:p>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5</a:t>
            </a:fld>
            <a:endParaRPr lang="en-US"/>
          </a:p>
        </p:txBody>
      </p:sp>
    </p:spTree>
    <p:extLst>
      <p:ext uri="{BB962C8B-B14F-4D97-AF65-F5344CB8AC3E}">
        <p14:creationId xmlns:p14="http://schemas.microsoft.com/office/powerpoint/2010/main" val="1465188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personal story. Every person in the physical therapy profession has a unique story to tell about how their work impacts patients and the community. Many members of Congress may not fully understand what physical therapy is, so it’s up to us to educate them.</a:t>
            </a:r>
          </a:p>
          <a:p>
            <a:endParaRPr lang="en-US" dirty="0"/>
          </a:p>
          <a:p>
            <a:r>
              <a:rPr lang="en-US" dirty="0"/>
              <a:t>Members of Congress were elected to represent their communities, and they want to hear from you. Sharing your story can show how a proposed law will affect real people in your community, clinic, or school.</a:t>
            </a:r>
          </a:p>
          <a:p>
            <a:endParaRPr lang="en-US" dirty="0"/>
          </a:p>
          <a:p>
            <a:r>
              <a:rPr lang="en-US" dirty="0"/>
              <a:t>Remember, you are the expert on physical therapy. Your voice matters and sharing your experience can help make an impact on the decisions that shape the future of the profession.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APTA’s work isn’t just with Congress. We also engage with federal agencies like the Department of Health and Human Services (HHS) and the Centers for Medicare and Medicaid Services (CMS). These agencies have a big impact on physical therapy practice, payment policies, and other important areas.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6</a:t>
            </a:fld>
            <a:endParaRPr lang="en-US"/>
          </a:p>
        </p:txBody>
      </p:sp>
    </p:spTree>
    <p:extLst>
      <p:ext uri="{BB962C8B-B14F-4D97-AF65-F5344CB8AC3E}">
        <p14:creationId xmlns:p14="http://schemas.microsoft.com/office/powerpoint/2010/main" val="7224061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way to get involved in advocacy with these agencies is by commenting on proposed rules. When a federal agency suggests a new rule, they go through a process called “notice and comment rulemaking.” This allows the public, including physical therapists, to share their thoughts on how the rule might affect their practice.</a:t>
            </a:r>
          </a:p>
          <a:p>
            <a:endParaRPr lang="en-US" dirty="0"/>
          </a:p>
          <a:p>
            <a:r>
              <a:rPr lang="en-US" dirty="0"/>
              <a:t>APTA has a Regulatory Action Center where you can find out about comment opportunities and use a template to submit your own comments. Adding your personal experience to these comments can help make a stronger case for or against a rule.</a:t>
            </a:r>
          </a:p>
        </p:txBody>
      </p:sp>
      <p:sp>
        <p:nvSpPr>
          <p:cNvPr id="4" name="Slide Number Placeholder 3"/>
          <p:cNvSpPr>
            <a:spLocks noGrp="1"/>
          </p:cNvSpPr>
          <p:nvPr>
            <p:ph type="sldNum" sz="quarter" idx="5"/>
          </p:nvPr>
        </p:nvSpPr>
        <p:spPr/>
        <p:txBody>
          <a:bodyPr/>
          <a:lstStyle/>
          <a:p>
            <a:fld id="{6AEFB637-B57D-4560-B50F-19DE43BA0930}" type="slidenum">
              <a:rPr lang="en-US" smtClean="0"/>
              <a:t>7</a:t>
            </a:fld>
            <a:endParaRPr lang="en-US"/>
          </a:p>
        </p:txBody>
      </p:sp>
    </p:spTree>
    <p:extLst>
      <p:ext uri="{BB962C8B-B14F-4D97-AF65-F5344CB8AC3E}">
        <p14:creationId xmlns:p14="http://schemas.microsoft.com/office/powerpoint/2010/main" val="17213563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ways can APTA members get involved? There are many ways, such as attending events, participating in advocacy campaigns, and meeting with lawmakers directly. APTA regularly organizes opportunities for members to engage with Congress and share their voices.</a:t>
            </a:r>
          </a:p>
          <a:p>
            <a:endParaRPr lang="en-US" dirty="0"/>
          </a:p>
          <a:p>
            <a:r>
              <a:rPr lang="en-US" dirty="0"/>
              <a:t>There are many tools for APTA members to engage with Congress and advocate for the profession.</a:t>
            </a:r>
          </a:p>
          <a:p>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Join the APTA Advocacy Network</a:t>
            </a:r>
            <a:br>
              <a:rPr lang="en-US" dirty="0"/>
            </a:br>
            <a:r>
              <a:rPr lang="en-US" dirty="0"/>
              <a:t>This group is our strength in numbers. Sign up to stay connected and receive important updates.</a:t>
            </a:r>
            <a:endParaRPr lang="en-US" b="1" dirty="0"/>
          </a:p>
          <a:p>
            <a:pPr marL="171450" indent="-171450">
              <a:buFont typeface="Arial" panose="020B0604020202020204" pitchFamily="34" charset="0"/>
              <a:buChar char="•"/>
            </a:pPr>
            <a:r>
              <a:rPr lang="en-US" b="1" dirty="0"/>
              <a:t>The Legislative Action Center</a:t>
            </a:r>
            <a:r>
              <a:rPr lang="en-US" dirty="0"/>
              <a:t>: This is available only to APTA members and provides pre-written emails and social media posts you can send to your representatives.</a:t>
            </a:r>
          </a:p>
          <a:p>
            <a:pPr marL="171450" indent="-171450">
              <a:buFont typeface="Arial" panose="020B0604020202020204" pitchFamily="34" charset="0"/>
              <a:buChar char="•"/>
            </a:pPr>
            <a:r>
              <a:rPr lang="en-US" b="1" dirty="0"/>
              <a:t>The Patient Action Center</a:t>
            </a:r>
            <a:r>
              <a:rPr lang="en-US" dirty="0"/>
              <a:t>: Available to both APTA members and non-members, including patients and supporters, with similar tools for outreach.</a:t>
            </a:r>
          </a:p>
          <a:p>
            <a:pPr marL="171450" indent="-171450">
              <a:buFont typeface="Arial" panose="020B0604020202020204" pitchFamily="34" charset="0"/>
              <a:buChar char="•"/>
            </a:pPr>
            <a:r>
              <a:rPr lang="en-US" b="1" dirty="0"/>
              <a:t>The Regulatory Action Center</a:t>
            </a:r>
            <a:r>
              <a:rPr lang="en-US" dirty="0"/>
              <a:t>: Check out opportunities to engage with regulators and use customizable templates to send comments to federal agencies.</a:t>
            </a:r>
          </a:p>
          <a:p>
            <a:pPr marL="171450" indent="-171450">
              <a:buFont typeface="Arial" panose="020B0604020202020204" pitchFamily="34" charset="0"/>
              <a:buChar char="•"/>
            </a:pPr>
            <a:r>
              <a:rPr lang="en-US" b="1" dirty="0"/>
              <a:t>Download the APTA Advocacy App</a:t>
            </a:r>
            <a:br>
              <a:rPr lang="en-US" dirty="0"/>
            </a:br>
            <a:r>
              <a:rPr lang="en-US" dirty="0"/>
              <a:t>Available on the App Store or Google Play, this app lets you sign up for the Network, send letters to your members of Congress, view advocacy training videos, and learn about key policy issues.</a:t>
            </a:r>
          </a:p>
          <a:p>
            <a:pPr marL="171450" indent="-171450">
              <a:buFont typeface="Arial" panose="020B0604020202020204" pitchFamily="34" charset="0"/>
              <a:buChar char="•"/>
            </a:pPr>
            <a:r>
              <a:rPr lang="en-US" b="1" dirty="0"/>
              <a:t>Become a Key Contact</a:t>
            </a:r>
            <a:br>
              <a:rPr lang="en-US" dirty="0"/>
            </a:br>
            <a:r>
              <a:rPr lang="en-US" dirty="0"/>
              <a:t>If you want to form and build relationships with your members of Congress and their staff, this is the program for you. Key Contacts are provided opportunities to meet with their members of Congress in their area and receive frequent advocacy updates and training throughout the year. Reach out to APTA at </a:t>
            </a:r>
            <a:r>
              <a:rPr lang="en-US" b="1" dirty="0"/>
              <a:t>advocacy@apta.org</a:t>
            </a:r>
            <a:r>
              <a:rPr lang="en-US" dirty="0"/>
              <a:t> to join.</a:t>
            </a:r>
          </a:p>
          <a:p>
            <a:pPr marL="171450" indent="-171450">
              <a:buFont typeface="Arial" panose="020B0604020202020204" pitchFamily="34" charset="0"/>
              <a:buChar char="•"/>
            </a:pPr>
            <a:r>
              <a:rPr lang="en-US" b="1" dirty="0"/>
              <a:t>Support PTPAC</a:t>
            </a:r>
            <a:br>
              <a:rPr lang="en-US" dirty="0"/>
            </a:br>
            <a:r>
              <a:rPr lang="en-US" dirty="0"/>
              <a:t>Get involved by supporting APTA’s political action committee. We’ll have more information on PTPAC in the next slide.</a:t>
            </a:r>
          </a:p>
          <a:p>
            <a:pPr marL="171450" indent="-171450">
              <a:buFont typeface="Arial" panose="020B0604020202020204" pitchFamily="34" charset="0"/>
              <a:buChar char="•"/>
            </a:pPr>
            <a:r>
              <a:rPr lang="en-US" b="1" dirty="0"/>
              <a:t>Attend APTA Capitol Hill Day</a:t>
            </a:r>
            <a:br>
              <a:rPr lang="en-US" dirty="0"/>
            </a:br>
            <a:r>
              <a:rPr lang="en-US" dirty="0"/>
              <a:t>Held in conjunction with APTA Leadership Congress in 2025, join us July 14-15 in Washington, DC to receive advocacy training and meet with your members of Congress.</a:t>
            </a:r>
          </a:p>
          <a:p>
            <a:pPr marL="171450" indent="-171450">
              <a:buFont typeface="Arial" panose="020B0604020202020204" pitchFamily="34" charset="0"/>
              <a:buChar char="•"/>
            </a:pPr>
            <a:r>
              <a:rPr lang="en-US" b="1" dirty="0"/>
              <a:t>Visit or host a legislator</a:t>
            </a:r>
            <a:br>
              <a:rPr lang="en-US" dirty="0"/>
            </a:br>
            <a:r>
              <a:rPr lang="en-US" dirty="0"/>
              <a:t>Legislators are frequently back home to meet with their constituents. Invite your members of Congress to tour your program, meet with them in their district office, connect with them at a town hall meeting, schedule a Zoom meeting, or connect with them on social media. There are countless ways to talk about the profession with legislators outside of Washington, DC.</a:t>
            </a:r>
          </a:p>
          <a:p>
            <a:pPr marL="171450" indent="-171450">
              <a:buFont typeface="Arial" panose="020B0604020202020204" pitchFamily="34" charset="0"/>
              <a:buChar char="•"/>
            </a:pPr>
            <a:r>
              <a:rPr lang="en-US" b="1" dirty="0"/>
              <a:t>Meet legislators at community events</a:t>
            </a:r>
            <a:br>
              <a:rPr lang="en-US" dirty="0"/>
            </a:br>
            <a:r>
              <a:rPr lang="en-US" dirty="0"/>
              <a:t>Keep your eye open for community events where legislators will be present. Use those events as opportunities to talk about physical therapy. Subscribe to your legislators’ newsletters, follow them on social media, read your local newspaper, and be aware of community events to find these opportunities.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However you want to get involved, there is a program for you.</a:t>
            </a:r>
          </a:p>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8</a:t>
            </a:fld>
            <a:endParaRPr lang="en-US"/>
          </a:p>
        </p:txBody>
      </p:sp>
    </p:spTree>
    <p:extLst>
      <p:ext uri="{BB962C8B-B14F-4D97-AF65-F5344CB8AC3E}">
        <p14:creationId xmlns:p14="http://schemas.microsoft.com/office/powerpoint/2010/main" val="23994781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PTPAC is APTA’s bipartisan political action committee and it relies on voluntary donations from APTA members to help advocate for the profession. By federal election law, APTA dues cannot go toward PTPAC.</a:t>
            </a:r>
          </a:p>
          <a:p>
            <a:endParaRPr lang="en-US" dirty="0"/>
          </a:p>
          <a:p>
            <a:r>
              <a:rPr lang="en-US" dirty="0"/>
              <a:t>For over 50 years, PTPAC has made a difference by directly connecting with legislators and supporting those who champion physical therapy.</a:t>
            </a:r>
          </a:p>
          <a:p>
            <a:endParaRPr lang="en-US" dirty="0"/>
          </a:p>
          <a:p>
            <a:pPr marL="171450" indent="-171450">
              <a:buFont typeface="Arial" panose="020B0604020202020204" pitchFamily="34" charset="0"/>
              <a:buChar char="•"/>
            </a:pPr>
            <a:r>
              <a:rPr lang="en-US" dirty="0"/>
              <a:t>PTPAC is bipartisan and supports PT-friendly members of Congress in their election campaigns.</a:t>
            </a:r>
          </a:p>
          <a:p>
            <a:pPr marL="171450" indent="-171450">
              <a:buFont typeface="Arial" panose="020B0604020202020204" pitchFamily="34" charset="0"/>
              <a:buChar char="•"/>
            </a:pPr>
            <a:r>
              <a:rPr lang="en-US" dirty="0"/>
              <a:t>Provides opportunities for APTA members and lobbyists to build relationships and talk directly to members of Congress at fundraisers about issues affecting the profession.</a:t>
            </a:r>
          </a:p>
          <a:p>
            <a:pPr marL="171450" indent="-171450">
              <a:buFont typeface="Arial" panose="020B0604020202020204" pitchFamily="34" charset="0"/>
              <a:buChar char="•"/>
            </a:pPr>
            <a:r>
              <a:rPr lang="en-US" dirty="0"/>
              <a:t>You can support PTPAC by donating $20 and becoming a </a:t>
            </a:r>
            <a:r>
              <a:rPr lang="en-US" b="1" dirty="0"/>
              <a:t>Student Star</a:t>
            </a:r>
            <a:r>
              <a:rPr lang="en-US" dirty="0"/>
              <a:t>. Donors receive a lapel pin and recognition on the PTPAC website. It’s a great way to connect with legislators and candidates who support the profession.</a:t>
            </a:r>
          </a:p>
          <a:p>
            <a:pPr marL="171450" indent="-171450">
              <a:buFont typeface="Arial" panose="020B0604020202020204" pitchFamily="34" charset="0"/>
              <a:buChar char="•"/>
            </a:pPr>
            <a:r>
              <a:rPr lang="en-US" dirty="0"/>
              <a:t>If you want to, you may select a party of your choice when you donate.</a:t>
            </a:r>
          </a:p>
          <a:p>
            <a:pPr marL="171450" indent="-171450">
              <a:buFont typeface="Arial" panose="020B0604020202020204" pitchFamily="34" charset="0"/>
              <a:buChar char="•"/>
            </a:pPr>
            <a:endParaRPr lang="en-US" dirty="0"/>
          </a:p>
          <a:p>
            <a:r>
              <a:rPr lang="en-US" dirty="0"/>
              <a:t>Your involvement in advocacy is crucial for the growth and protection of the physical therapy profession. By staying informed, raising your voice, and building relationships with lawmakers, you can help shape the policies that will define the future of physical therapy.</a:t>
            </a:r>
          </a:p>
          <a:p>
            <a:endParaRPr lang="en-US" dirty="0"/>
          </a:p>
          <a:p>
            <a:r>
              <a:rPr lang="en-US" dirty="0"/>
              <a:t>What are some of the issues we work on?</a:t>
            </a:r>
          </a:p>
        </p:txBody>
      </p:sp>
      <p:sp>
        <p:nvSpPr>
          <p:cNvPr id="4" name="Slide Number Placeholder 3"/>
          <p:cNvSpPr>
            <a:spLocks noGrp="1"/>
          </p:cNvSpPr>
          <p:nvPr>
            <p:ph type="sldNum" sz="quarter" idx="5"/>
          </p:nvPr>
        </p:nvSpPr>
        <p:spPr/>
        <p:txBody>
          <a:bodyPr/>
          <a:lstStyle/>
          <a:p>
            <a:fld id="{6AEFB637-B57D-4560-B50F-19DE43BA0930}" type="slidenum">
              <a:rPr lang="en-US" smtClean="0"/>
              <a:t>9</a:t>
            </a:fld>
            <a:endParaRPr lang="en-US"/>
          </a:p>
        </p:txBody>
      </p:sp>
    </p:spTree>
    <p:extLst>
      <p:ext uri="{BB962C8B-B14F-4D97-AF65-F5344CB8AC3E}">
        <p14:creationId xmlns:p14="http://schemas.microsoft.com/office/powerpoint/2010/main" val="7946521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5FFC1F26-87FC-4BD3-8AFD-422F2C41C38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58885BA-5AAA-498B-BD9C-51A615FB918A}"/>
              </a:ext>
            </a:extLst>
          </p:cNvPr>
          <p:cNvSpPr>
            <a:spLocks noGrp="1"/>
          </p:cNvSpPr>
          <p:nvPr>
            <p:ph type="ctrTitle"/>
          </p:nvPr>
        </p:nvSpPr>
        <p:spPr>
          <a:xfrm>
            <a:off x="640080" y="2743200"/>
            <a:ext cx="8229600" cy="1828800"/>
          </a:xfrm>
        </p:spPr>
        <p:txBody>
          <a:bodyPr anchor="t" anchorCtr="0">
            <a:normAutofit/>
          </a:bodyPr>
          <a:lstStyle>
            <a:lvl1pPr algn="l">
              <a:defRPr sz="36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4AF7160-747D-448F-9BAF-FB097E1BBE0D}"/>
              </a:ext>
            </a:extLst>
          </p:cNvPr>
          <p:cNvSpPr>
            <a:spLocks noGrp="1"/>
          </p:cNvSpPr>
          <p:nvPr>
            <p:ph type="subTitle" idx="1"/>
          </p:nvPr>
        </p:nvSpPr>
        <p:spPr>
          <a:xfrm>
            <a:off x="640080" y="4846320"/>
            <a:ext cx="4572000" cy="914400"/>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Rectangle 9">
            <a:extLst>
              <a:ext uri="{FF2B5EF4-FFF2-40B4-BE49-F238E27FC236}">
                <a16:creationId xmlns:a16="http://schemas.microsoft.com/office/drawing/2014/main" id="{1D6A1F45-151E-4A7F-B7F3-AFEC9ED42B0F}"/>
              </a:ext>
            </a:extLst>
          </p:cNvPr>
          <p:cNvSpPr/>
          <p:nvPr userDrawn="1"/>
        </p:nvSpPr>
        <p:spPr>
          <a:xfrm>
            <a:off x="640080" y="6400799"/>
            <a:ext cx="3108960" cy="123111"/>
          </a:xfrm>
          <a:prstGeom prst="rect">
            <a:avLst/>
          </a:prstGeom>
        </p:spPr>
        <p:txBody>
          <a:bodyPr wrap="square" lIns="0" tIns="0" rIns="0" bIns="0">
            <a:spAutoFit/>
          </a:bodyPr>
          <a:lstStyle/>
          <a:p>
            <a:r>
              <a:rPr lang="en-US" sz="800" b="0" i="0" dirty="0">
                <a:solidFill>
                  <a:schemeClr val="bg1"/>
                </a:solidFill>
                <a:effectLst/>
                <a:latin typeface="Segoe UI" panose="020B0502040204020203" pitchFamily="34" charset="0"/>
                <a:cs typeface="Segoe UI" panose="020B0502040204020203" pitchFamily="34" charset="0"/>
              </a:rPr>
              <a:t>© 2024 American Physical Therapy Association. All rights reserved.</a:t>
            </a:r>
          </a:p>
        </p:txBody>
      </p:sp>
    </p:spTree>
    <p:extLst>
      <p:ext uri="{BB962C8B-B14F-4D97-AF65-F5344CB8AC3E}">
        <p14:creationId xmlns:p14="http://schemas.microsoft.com/office/powerpoint/2010/main" val="147345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w/Full Bleed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65745A1-62F6-4563-92E8-B2EB2AB5BF7B}"/>
              </a:ext>
            </a:extLst>
          </p:cNvPr>
          <p:cNvSpPr>
            <a:spLocks noGrp="1"/>
          </p:cNvSpPr>
          <p:nvPr>
            <p:ph type="pic" sz="quarter" idx="10"/>
          </p:nvPr>
        </p:nvSpPr>
        <p:spPr>
          <a:xfrm>
            <a:off x="0" y="0"/>
            <a:ext cx="12192000" cy="6400800"/>
          </a:xfrm>
        </p:spPr>
        <p:txBody>
          <a:bodyPr/>
          <a:lstStyle>
            <a:lvl1pPr marL="0" indent="0">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72FCE620-1683-4C34-B78B-1E72626860D8}"/>
              </a:ext>
            </a:extLst>
          </p:cNvPr>
          <p:cNvSpPr>
            <a:spLocks noGrp="1"/>
          </p:cNvSpPr>
          <p:nvPr>
            <p:ph type="title"/>
          </p:nvPr>
        </p:nvSpPr>
        <p:spPr/>
        <p:txBody>
          <a:bodyPr/>
          <a:lstStyle/>
          <a:p>
            <a:r>
              <a:rPr lang="en-US"/>
              <a:t>Click to edit Master title style</a:t>
            </a:r>
            <a:endParaRPr lang="en-US" dirty="0"/>
          </a:p>
        </p:txBody>
      </p:sp>
      <p:grpSp>
        <p:nvGrpSpPr>
          <p:cNvPr id="9" name="Group 8">
            <a:extLst>
              <a:ext uri="{FF2B5EF4-FFF2-40B4-BE49-F238E27FC236}">
                <a16:creationId xmlns:a16="http://schemas.microsoft.com/office/drawing/2014/main" id="{FC4BB72A-F555-4541-B2F4-687658B2704C}"/>
              </a:ext>
            </a:extLst>
          </p:cNvPr>
          <p:cNvGrpSpPr/>
          <p:nvPr userDrawn="1"/>
        </p:nvGrpSpPr>
        <p:grpSpPr>
          <a:xfrm>
            <a:off x="0" y="6400800"/>
            <a:ext cx="12192000" cy="457200"/>
            <a:chOff x="0" y="6400800"/>
            <a:chExt cx="12192000" cy="457200"/>
          </a:xfrm>
        </p:grpSpPr>
        <p:sp>
          <p:nvSpPr>
            <p:cNvPr id="11" name="Rectangle 10">
              <a:extLst>
                <a:ext uri="{FF2B5EF4-FFF2-40B4-BE49-F238E27FC236}">
                  <a16:creationId xmlns:a16="http://schemas.microsoft.com/office/drawing/2014/main" id="{467837F5-09EC-4910-8C5F-7074A6EA971B}"/>
                </a:ext>
              </a:extLst>
            </p:cNvPr>
            <p:cNvSpPr/>
            <p:nvPr userDrawn="1"/>
          </p:nvSpPr>
          <p:spPr>
            <a:xfrm>
              <a:off x="0" y="6400800"/>
              <a:ext cx="12192000" cy="457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egoe UI" panose="020B0502040204020203" pitchFamily="34" charset="0"/>
              </a:endParaRPr>
            </a:p>
          </p:txBody>
        </p:sp>
        <p:pic>
          <p:nvPicPr>
            <p:cNvPr id="12" name="Picture 11" descr="A close up of a sign&#10;&#10;Description automatically generated">
              <a:extLst>
                <a:ext uri="{FF2B5EF4-FFF2-40B4-BE49-F238E27FC236}">
                  <a16:creationId xmlns:a16="http://schemas.microsoft.com/office/drawing/2014/main" id="{913E1CB3-94A2-4BE7-A665-A5E77990FA6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22095" y="6480632"/>
              <a:ext cx="914733" cy="301229"/>
            </a:xfrm>
            <a:prstGeom prst="rect">
              <a:avLst/>
            </a:prstGeom>
          </p:spPr>
        </p:pic>
      </p:grpSp>
    </p:spTree>
    <p:extLst>
      <p:ext uri="{BB962C8B-B14F-4D97-AF65-F5344CB8AC3E}">
        <p14:creationId xmlns:p14="http://schemas.microsoft.com/office/powerpoint/2010/main" val="3682161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w/Media">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D42FA504-F343-4C47-A90A-ADE7F405F73F}"/>
              </a:ext>
            </a:extLst>
          </p:cNvPr>
          <p:cNvSpPr>
            <a:spLocks noGrp="1"/>
          </p:cNvSpPr>
          <p:nvPr>
            <p:ph type="media" sz="quarter" idx="10"/>
          </p:nvPr>
        </p:nvSpPr>
        <p:spPr>
          <a:xfrm>
            <a:off x="0" y="0"/>
            <a:ext cx="12192000" cy="6400800"/>
          </a:xfrm>
        </p:spPr>
        <p:txBody>
          <a:bodyPr/>
          <a:lstStyle>
            <a:lvl1pPr marL="0" indent="0">
              <a:buNone/>
              <a:defRPr/>
            </a:lvl1pPr>
          </a:lstStyle>
          <a:p>
            <a:r>
              <a:rPr lang="en-US"/>
              <a:t>Click icon to add media</a:t>
            </a:r>
            <a:endParaRPr lang="en-US" dirty="0"/>
          </a:p>
        </p:txBody>
      </p:sp>
      <p:sp>
        <p:nvSpPr>
          <p:cNvPr id="2" name="Title 1">
            <a:extLst>
              <a:ext uri="{FF2B5EF4-FFF2-40B4-BE49-F238E27FC236}">
                <a16:creationId xmlns:a16="http://schemas.microsoft.com/office/drawing/2014/main" id="{07415F45-B30A-487B-84E0-8808D0D58BE3}"/>
              </a:ext>
            </a:extLst>
          </p:cNvPr>
          <p:cNvSpPr>
            <a:spLocks noGrp="1"/>
          </p:cNvSpPr>
          <p:nvPr>
            <p:ph type="title"/>
          </p:nvPr>
        </p:nvSpPr>
        <p:spPr/>
        <p:txBody>
          <a:bodyPr/>
          <a:lstStyle/>
          <a:p>
            <a:r>
              <a:rPr lang="en-US"/>
              <a:t>Click to edit Master title style</a:t>
            </a:r>
            <a:endParaRPr lang="en-US" dirty="0"/>
          </a:p>
        </p:txBody>
      </p:sp>
      <p:grpSp>
        <p:nvGrpSpPr>
          <p:cNvPr id="8" name="Group 7">
            <a:extLst>
              <a:ext uri="{FF2B5EF4-FFF2-40B4-BE49-F238E27FC236}">
                <a16:creationId xmlns:a16="http://schemas.microsoft.com/office/drawing/2014/main" id="{A2985578-F2CD-416A-93C7-5E1A37372E47}"/>
              </a:ext>
            </a:extLst>
          </p:cNvPr>
          <p:cNvGrpSpPr/>
          <p:nvPr userDrawn="1"/>
        </p:nvGrpSpPr>
        <p:grpSpPr>
          <a:xfrm>
            <a:off x="0" y="6400800"/>
            <a:ext cx="12192000" cy="457200"/>
            <a:chOff x="0" y="6400800"/>
            <a:chExt cx="12192000" cy="457200"/>
          </a:xfrm>
        </p:grpSpPr>
        <p:sp>
          <p:nvSpPr>
            <p:cNvPr id="9" name="Rectangle 8">
              <a:extLst>
                <a:ext uri="{FF2B5EF4-FFF2-40B4-BE49-F238E27FC236}">
                  <a16:creationId xmlns:a16="http://schemas.microsoft.com/office/drawing/2014/main" id="{A12C699D-7D2F-474A-8836-C19CC60443FE}"/>
                </a:ext>
              </a:extLst>
            </p:cNvPr>
            <p:cNvSpPr/>
            <p:nvPr userDrawn="1"/>
          </p:nvSpPr>
          <p:spPr>
            <a:xfrm>
              <a:off x="0" y="6400800"/>
              <a:ext cx="12192000" cy="457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egoe UI" panose="020B0502040204020203" pitchFamily="34" charset="0"/>
              </a:endParaRPr>
            </a:p>
          </p:txBody>
        </p:sp>
        <p:pic>
          <p:nvPicPr>
            <p:cNvPr id="10" name="Picture 9" descr="A close up of a sign&#10;&#10;Description automatically generated">
              <a:extLst>
                <a:ext uri="{FF2B5EF4-FFF2-40B4-BE49-F238E27FC236}">
                  <a16:creationId xmlns:a16="http://schemas.microsoft.com/office/drawing/2014/main" id="{5CAAC025-B907-41A0-AE69-010D2CAA83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22095" y="6480632"/>
              <a:ext cx="914733" cy="301229"/>
            </a:xfrm>
            <a:prstGeom prst="rect">
              <a:avLst/>
            </a:prstGeom>
          </p:spPr>
        </p:pic>
      </p:grpSp>
    </p:spTree>
    <p:extLst>
      <p:ext uri="{BB962C8B-B14F-4D97-AF65-F5344CB8AC3E}">
        <p14:creationId xmlns:p14="http://schemas.microsoft.com/office/powerpoint/2010/main" val="23578292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sho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F720F-4AC9-4752-A836-935ABA80AAF4}"/>
              </a:ext>
            </a:extLst>
          </p:cNvPr>
          <p:cNvSpPr>
            <a:spLocks noGrp="1"/>
          </p:cNvSpPr>
          <p:nvPr>
            <p:ph type="title"/>
          </p:nvPr>
        </p:nvSpPr>
        <p:spPr/>
        <p:txBody>
          <a:bodyPr/>
          <a:lstStyle/>
          <a:p>
            <a:r>
              <a:rPr lang="en-US"/>
              <a:t>Click to edit Master title style</a:t>
            </a:r>
          </a:p>
        </p:txBody>
      </p:sp>
      <p:sp>
        <p:nvSpPr>
          <p:cNvPr id="4" name="Picture Placeholder 3">
            <a:extLst>
              <a:ext uri="{FF2B5EF4-FFF2-40B4-BE49-F238E27FC236}">
                <a16:creationId xmlns:a16="http://schemas.microsoft.com/office/drawing/2014/main" id="{3216C19A-F5F3-4863-A1C7-549E63253DB2}"/>
              </a:ext>
            </a:extLst>
          </p:cNvPr>
          <p:cNvSpPr>
            <a:spLocks noGrp="1" noChangeAspect="1"/>
          </p:cNvSpPr>
          <p:nvPr>
            <p:ph type="pic" sz="quarter" idx="10"/>
          </p:nvPr>
        </p:nvSpPr>
        <p:spPr>
          <a:xfrm>
            <a:off x="708342" y="1705474"/>
            <a:ext cx="2286000" cy="2286000"/>
          </a:xfrm>
          <a:prstGeom prst="ellipse">
            <a:avLst/>
          </a:prstGeom>
          <a:ln>
            <a:noFill/>
          </a:ln>
        </p:spPr>
        <p:txBody>
          <a:bodyPr/>
          <a:lstStyle>
            <a:lvl1pPr marL="0" indent="0">
              <a:buNone/>
              <a:defRPr/>
            </a:lvl1pPr>
          </a:lstStyle>
          <a:p>
            <a:r>
              <a:rPr lang="en-US"/>
              <a:t>Click icon to add picture</a:t>
            </a:r>
            <a:endParaRPr lang="en-US" dirty="0"/>
          </a:p>
        </p:txBody>
      </p:sp>
      <p:sp>
        <p:nvSpPr>
          <p:cNvPr id="8" name="Picture Placeholder 3">
            <a:extLst>
              <a:ext uri="{FF2B5EF4-FFF2-40B4-BE49-F238E27FC236}">
                <a16:creationId xmlns:a16="http://schemas.microsoft.com/office/drawing/2014/main" id="{878D1872-224B-4415-B66D-B62B4EF1646F}"/>
              </a:ext>
            </a:extLst>
          </p:cNvPr>
          <p:cNvSpPr>
            <a:spLocks noGrp="1" noChangeAspect="1"/>
          </p:cNvSpPr>
          <p:nvPr>
            <p:ph type="pic" sz="quarter" idx="12"/>
          </p:nvPr>
        </p:nvSpPr>
        <p:spPr>
          <a:xfrm>
            <a:off x="3496491" y="1705474"/>
            <a:ext cx="2286000" cy="2286000"/>
          </a:xfrm>
          <a:prstGeom prst="ellipse">
            <a:avLst/>
          </a:prstGeom>
          <a:ln>
            <a:noFill/>
          </a:ln>
        </p:spPr>
        <p:txBody>
          <a:bodyPr/>
          <a:lstStyle>
            <a:lvl1pPr marL="0" indent="0">
              <a:buNone/>
              <a:defRPr/>
            </a:lvl1pPr>
          </a:lstStyle>
          <a:p>
            <a:r>
              <a:rPr lang="en-US"/>
              <a:t>Click icon to add picture</a:t>
            </a:r>
            <a:endParaRPr lang="en-US" dirty="0"/>
          </a:p>
        </p:txBody>
      </p:sp>
      <p:sp>
        <p:nvSpPr>
          <p:cNvPr id="11" name="Picture Placeholder 3">
            <a:extLst>
              <a:ext uri="{FF2B5EF4-FFF2-40B4-BE49-F238E27FC236}">
                <a16:creationId xmlns:a16="http://schemas.microsoft.com/office/drawing/2014/main" id="{6432C2AA-8BAA-4E23-92B0-AE9C31CE0412}"/>
              </a:ext>
            </a:extLst>
          </p:cNvPr>
          <p:cNvSpPr>
            <a:spLocks noGrp="1" noChangeAspect="1"/>
          </p:cNvSpPr>
          <p:nvPr>
            <p:ph type="pic" sz="quarter" idx="14"/>
          </p:nvPr>
        </p:nvSpPr>
        <p:spPr>
          <a:xfrm>
            <a:off x="6284640" y="1705474"/>
            <a:ext cx="2286000" cy="2286000"/>
          </a:xfrm>
          <a:prstGeom prst="ellipse">
            <a:avLst/>
          </a:prstGeom>
          <a:ln>
            <a:noFill/>
          </a:ln>
        </p:spPr>
        <p:txBody>
          <a:bodyPr/>
          <a:lstStyle>
            <a:lvl1pPr marL="0" indent="0">
              <a:buNone/>
              <a:defRPr/>
            </a:lvl1pPr>
          </a:lstStyle>
          <a:p>
            <a:r>
              <a:rPr lang="en-US"/>
              <a:t>Click icon to add picture</a:t>
            </a:r>
            <a:endParaRPr lang="en-US" dirty="0"/>
          </a:p>
        </p:txBody>
      </p:sp>
      <p:sp>
        <p:nvSpPr>
          <p:cNvPr id="14" name="Picture Placeholder 3">
            <a:extLst>
              <a:ext uri="{FF2B5EF4-FFF2-40B4-BE49-F238E27FC236}">
                <a16:creationId xmlns:a16="http://schemas.microsoft.com/office/drawing/2014/main" id="{BFED39F0-CC8F-4B41-8755-08DC9822084D}"/>
              </a:ext>
            </a:extLst>
          </p:cNvPr>
          <p:cNvSpPr>
            <a:spLocks noGrp="1" noChangeAspect="1"/>
          </p:cNvSpPr>
          <p:nvPr>
            <p:ph type="pic" sz="quarter" idx="16"/>
          </p:nvPr>
        </p:nvSpPr>
        <p:spPr>
          <a:xfrm>
            <a:off x="9072789" y="1705474"/>
            <a:ext cx="2286000" cy="2286000"/>
          </a:xfrm>
          <a:prstGeom prst="ellipse">
            <a:avLst/>
          </a:prstGeom>
          <a:ln>
            <a:noFill/>
          </a:ln>
        </p:spPr>
        <p:txBody>
          <a:bodyPr/>
          <a:lstStyle>
            <a:lvl1pPr marL="0" indent="0">
              <a:buNone/>
              <a:defRPr/>
            </a:lvl1pPr>
          </a:lstStyle>
          <a:p>
            <a:r>
              <a:rPr lang="en-US"/>
              <a:t>Click icon to add picture</a:t>
            </a:r>
            <a:endParaRPr lang="en-US" dirty="0"/>
          </a:p>
        </p:txBody>
      </p:sp>
      <p:sp>
        <p:nvSpPr>
          <p:cNvPr id="21" name="Text Placeholder 20">
            <a:extLst>
              <a:ext uri="{FF2B5EF4-FFF2-40B4-BE49-F238E27FC236}">
                <a16:creationId xmlns:a16="http://schemas.microsoft.com/office/drawing/2014/main" id="{DC1226DD-EDFF-43D0-BB5B-7F43E23CB760}"/>
              </a:ext>
            </a:extLst>
          </p:cNvPr>
          <p:cNvSpPr>
            <a:spLocks noGrp="1"/>
          </p:cNvSpPr>
          <p:nvPr>
            <p:ph type="body" sz="quarter" idx="18"/>
          </p:nvPr>
        </p:nvSpPr>
        <p:spPr>
          <a:xfrm>
            <a:off x="617061" y="4324078"/>
            <a:ext cx="2468880" cy="1555750"/>
          </a:xfrm>
        </p:spPr>
        <p:txBody>
          <a:bodyPr/>
          <a:lstStyle>
            <a:lvl1pPr marL="0" indent="0">
              <a:buNone/>
              <a:defRPr sz="1600" b="1"/>
            </a:lvl1pPr>
            <a:lvl2pPr marL="274320" indent="0">
              <a:buNone/>
              <a:defRPr sz="1400"/>
            </a:lvl2pPr>
            <a:lvl3pPr marL="548640" indent="0">
              <a:buNone/>
              <a:defRPr sz="1400"/>
            </a:lvl3pPr>
            <a:lvl4pPr marL="822960" indent="0">
              <a:buNone/>
              <a:defRPr sz="1400"/>
            </a:lvl4pPr>
            <a:lvl5pPr marL="1097280" inden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20">
            <a:extLst>
              <a:ext uri="{FF2B5EF4-FFF2-40B4-BE49-F238E27FC236}">
                <a16:creationId xmlns:a16="http://schemas.microsoft.com/office/drawing/2014/main" id="{BCB071A6-2EE8-4E28-A201-D82CE5589715}"/>
              </a:ext>
            </a:extLst>
          </p:cNvPr>
          <p:cNvSpPr>
            <a:spLocks noGrp="1"/>
          </p:cNvSpPr>
          <p:nvPr>
            <p:ph type="body" sz="quarter" idx="19"/>
          </p:nvPr>
        </p:nvSpPr>
        <p:spPr>
          <a:xfrm>
            <a:off x="3405210" y="4324078"/>
            <a:ext cx="2468880" cy="1555750"/>
          </a:xfrm>
        </p:spPr>
        <p:txBody>
          <a:bodyPr/>
          <a:lstStyle>
            <a:lvl1pPr marL="0" indent="0">
              <a:buNone/>
              <a:defRPr sz="1600" b="1"/>
            </a:lvl1pPr>
            <a:lvl2pPr marL="274320" indent="0">
              <a:buNone/>
              <a:defRPr sz="1400"/>
            </a:lvl2pPr>
            <a:lvl3pPr marL="548640" indent="0">
              <a:buNone/>
              <a:defRPr sz="1400"/>
            </a:lvl3pPr>
            <a:lvl4pPr marL="822960" indent="0">
              <a:buNone/>
              <a:defRPr sz="1400"/>
            </a:lvl4pPr>
            <a:lvl5pPr marL="1097280" inden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20">
            <a:extLst>
              <a:ext uri="{FF2B5EF4-FFF2-40B4-BE49-F238E27FC236}">
                <a16:creationId xmlns:a16="http://schemas.microsoft.com/office/drawing/2014/main" id="{10B02836-9DAB-4365-B234-A1C257DFA5B8}"/>
              </a:ext>
            </a:extLst>
          </p:cNvPr>
          <p:cNvSpPr>
            <a:spLocks noGrp="1"/>
          </p:cNvSpPr>
          <p:nvPr>
            <p:ph type="body" sz="quarter" idx="20"/>
          </p:nvPr>
        </p:nvSpPr>
        <p:spPr>
          <a:xfrm>
            <a:off x="6193200" y="4324078"/>
            <a:ext cx="2468880" cy="1555750"/>
          </a:xfrm>
        </p:spPr>
        <p:txBody>
          <a:bodyPr/>
          <a:lstStyle>
            <a:lvl1pPr marL="0" indent="0">
              <a:buNone/>
              <a:defRPr sz="1600" b="1"/>
            </a:lvl1pPr>
            <a:lvl2pPr marL="274320" indent="0">
              <a:buNone/>
              <a:defRPr sz="1400"/>
            </a:lvl2pPr>
            <a:lvl3pPr marL="548640" indent="0">
              <a:buNone/>
              <a:defRPr sz="1400"/>
            </a:lvl3pPr>
            <a:lvl4pPr marL="822960" indent="0">
              <a:buNone/>
              <a:defRPr sz="1400"/>
            </a:lvl4pPr>
            <a:lvl5pPr marL="1097280" inden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ext Placeholder 20">
            <a:extLst>
              <a:ext uri="{FF2B5EF4-FFF2-40B4-BE49-F238E27FC236}">
                <a16:creationId xmlns:a16="http://schemas.microsoft.com/office/drawing/2014/main" id="{DBE2EB0E-A3B6-4867-9EB8-2813D5F304A0}"/>
              </a:ext>
            </a:extLst>
          </p:cNvPr>
          <p:cNvSpPr>
            <a:spLocks noGrp="1"/>
          </p:cNvSpPr>
          <p:nvPr>
            <p:ph type="body" sz="quarter" idx="21"/>
          </p:nvPr>
        </p:nvSpPr>
        <p:spPr>
          <a:xfrm>
            <a:off x="8981190" y="4324078"/>
            <a:ext cx="2468880" cy="1555750"/>
          </a:xfrm>
        </p:spPr>
        <p:txBody>
          <a:bodyPr/>
          <a:lstStyle>
            <a:lvl1pPr marL="0" indent="0">
              <a:buNone/>
              <a:defRPr sz="1600" b="1"/>
            </a:lvl1pPr>
            <a:lvl2pPr marL="274320" indent="0">
              <a:buNone/>
              <a:defRPr sz="1400"/>
            </a:lvl2pPr>
            <a:lvl3pPr marL="548640" indent="0">
              <a:buNone/>
              <a:defRPr sz="1400"/>
            </a:lvl3pPr>
            <a:lvl4pPr marL="822960" indent="0">
              <a:buNone/>
              <a:defRPr sz="1400"/>
            </a:lvl4pPr>
            <a:lvl5pPr marL="1097280" inden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5" name="Group 14">
            <a:extLst>
              <a:ext uri="{FF2B5EF4-FFF2-40B4-BE49-F238E27FC236}">
                <a16:creationId xmlns:a16="http://schemas.microsoft.com/office/drawing/2014/main" id="{5C76EFC1-A707-45EF-B95C-B04DFAFDFC77}"/>
              </a:ext>
            </a:extLst>
          </p:cNvPr>
          <p:cNvGrpSpPr/>
          <p:nvPr userDrawn="1"/>
        </p:nvGrpSpPr>
        <p:grpSpPr>
          <a:xfrm>
            <a:off x="0" y="6400800"/>
            <a:ext cx="12192000" cy="457200"/>
            <a:chOff x="0" y="6400800"/>
            <a:chExt cx="12192000" cy="457200"/>
          </a:xfrm>
        </p:grpSpPr>
        <p:sp>
          <p:nvSpPr>
            <p:cNvPr id="16" name="Rectangle 15">
              <a:extLst>
                <a:ext uri="{FF2B5EF4-FFF2-40B4-BE49-F238E27FC236}">
                  <a16:creationId xmlns:a16="http://schemas.microsoft.com/office/drawing/2014/main" id="{1FC882AE-B31F-4EA3-863D-7975CBD48CB2}"/>
                </a:ext>
              </a:extLst>
            </p:cNvPr>
            <p:cNvSpPr/>
            <p:nvPr userDrawn="1"/>
          </p:nvSpPr>
          <p:spPr>
            <a:xfrm>
              <a:off x="0" y="6400800"/>
              <a:ext cx="12192000" cy="457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egoe UI" panose="020B0502040204020203" pitchFamily="34" charset="0"/>
              </a:endParaRPr>
            </a:p>
          </p:txBody>
        </p:sp>
        <p:pic>
          <p:nvPicPr>
            <p:cNvPr id="20" name="Picture 19" descr="A close up of a sign&#10;&#10;Description automatically generated">
              <a:extLst>
                <a:ext uri="{FF2B5EF4-FFF2-40B4-BE49-F238E27FC236}">
                  <a16:creationId xmlns:a16="http://schemas.microsoft.com/office/drawing/2014/main" id="{D972699C-A0B3-4460-9AA0-14FB8E1EED8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22095" y="6480632"/>
              <a:ext cx="914733" cy="301229"/>
            </a:xfrm>
            <a:prstGeom prst="rect">
              <a:avLst/>
            </a:prstGeom>
          </p:spPr>
        </p:pic>
      </p:grpSp>
    </p:spTree>
    <p:extLst>
      <p:ext uri="{BB962C8B-B14F-4D97-AF65-F5344CB8AC3E}">
        <p14:creationId xmlns:p14="http://schemas.microsoft.com/office/powerpoint/2010/main" val="24826692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CE620-1683-4C34-B78B-1E72626860D8}"/>
              </a:ext>
            </a:extLst>
          </p:cNvPr>
          <p:cNvSpPr>
            <a:spLocks noGrp="1"/>
          </p:cNvSpPr>
          <p:nvPr>
            <p:ph type="title"/>
          </p:nvPr>
        </p:nvSpPr>
        <p:spPr/>
        <p:txBody>
          <a:bodyPr/>
          <a:lstStyle/>
          <a:p>
            <a:r>
              <a:rPr lang="en-US"/>
              <a:t>Click to edit Master title style</a:t>
            </a:r>
            <a:endParaRPr lang="en-US" dirty="0"/>
          </a:p>
        </p:txBody>
      </p:sp>
      <p:grpSp>
        <p:nvGrpSpPr>
          <p:cNvPr id="9" name="Group 8">
            <a:extLst>
              <a:ext uri="{FF2B5EF4-FFF2-40B4-BE49-F238E27FC236}">
                <a16:creationId xmlns:a16="http://schemas.microsoft.com/office/drawing/2014/main" id="{3FD56D9A-E2A1-4797-8E05-0700041A1255}"/>
              </a:ext>
            </a:extLst>
          </p:cNvPr>
          <p:cNvGrpSpPr/>
          <p:nvPr userDrawn="1"/>
        </p:nvGrpSpPr>
        <p:grpSpPr>
          <a:xfrm>
            <a:off x="0" y="6400800"/>
            <a:ext cx="12192000" cy="457200"/>
            <a:chOff x="0" y="6400800"/>
            <a:chExt cx="12192000" cy="457200"/>
          </a:xfrm>
        </p:grpSpPr>
        <p:sp>
          <p:nvSpPr>
            <p:cNvPr id="10" name="Rectangle 9">
              <a:extLst>
                <a:ext uri="{FF2B5EF4-FFF2-40B4-BE49-F238E27FC236}">
                  <a16:creationId xmlns:a16="http://schemas.microsoft.com/office/drawing/2014/main" id="{DE494F40-9065-42F9-B00B-17B331F41771}"/>
                </a:ext>
              </a:extLst>
            </p:cNvPr>
            <p:cNvSpPr/>
            <p:nvPr userDrawn="1"/>
          </p:nvSpPr>
          <p:spPr>
            <a:xfrm>
              <a:off x="0" y="6400800"/>
              <a:ext cx="12192000" cy="457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egoe UI" panose="020B0502040204020203" pitchFamily="34" charset="0"/>
              </a:endParaRPr>
            </a:p>
          </p:txBody>
        </p:sp>
        <p:pic>
          <p:nvPicPr>
            <p:cNvPr id="11" name="Picture 10" descr="A close up of a sign&#10;&#10;Description automatically generated">
              <a:extLst>
                <a:ext uri="{FF2B5EF4-FFF2-40B4-BE49-F238E27FC236}">
                  <a16:creationId xmlns:a16="http://schemas.microsoft.com/office/drawing/2014/main" id="{5B8FD3D7-5D03-4E01-9EB3-284FF09703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22095" y="6480632"/>
              <a:ext cx="914733" cy="301229"/>
            </a:xfrm>
            <a:prstGeom prst="rect">
              <a:avLst/>
            </a:prstGeom>
          </p:spPr>
        </p:pic>
      </p:grpSp>
    </p:spTree>
    <p:extLst>
      <p:ext uri="{BB962C8B-B14F-4D97-AF65-F5344CB8AC3E}">
        <p14:creationId xmlns:p14="http://schemas.microsoft.com/office/powerpoint/2010/main" val="23818695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9490255-3216-4C28-8FD0-63DDA84E8658}"/>
              </a:ext>
            </a:extLst>
          </p:cNvPr>
          <p:cNvGrpSpPr/>
          <p:nvPr userDrawn="1"/>
        </p:nvGrpSpPr>
        <p:grpSpPr>
          <a:xfrm>
            <a:off x="0" y="6400800"/>
            <a:ext cx="12192000" cy="457200"/>
            <a:chOff x="0" y="6400800"/>
            <a:chExt cx="12192000" cy="457200"/>
          </a:xfrm>
        </p:grpSpPr>
        <p:sp>
          <p:nvSpPr>
            <p:cNvPr id="9" name="Rectangle 8">
              <a:extLst>
                <a:ext uri="{FF2B5EF4-FFF2-40B4-BE49-F238E27FC236}">
                  <a16:creationId xmlns:a16="http://schemas.microsoft.com/office/drawing/2014/main" id="{72E71B2B-59D8-40F2-8F3C-60F4C4D95AB4}"/>
                </a:ext>
              </a:extLst>
            </p:cNvPr>
            <p:cNvSpPr/>
            <p:nvPr userDrawn="1"/>
          </p:nvSpPr>
          <p:spPr>
            <a:xfrm>
              <a:off x="0" y="6400800"/>
              <a:ext cx="12192000" cy="457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egoe UI" panose="020B0502040204020203" pitchFamily="34" charset="0"/>
              </a:endParaRPr>
            </a:p>
          </p:txBody>
        </p:sp>
        <p:pic>
          <p:nvPicPr>
            <p:cNvPr id="10" name="Picture 9" descr="A close up of a sign&#10;&#10;Description automatically generated">
              <a:extLst>
                <a:ext uri="{FF2B5EF4-FFF2-40B4-BE49-F238E27FC236}">
                  <a16:creationId xmlns:a16="http://schemas.microsoft.com/office/drawing/2014/main" id="{D5C68C83-0FC1-4E5A-A97F-326C7403BF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22095" y="6480632"/>
              <a:ext cx="914733" cy="301229"/>
            </a:xfrm>
            <a:prstGeom prst="rect">
              <a:avLst/>
            </a:prstGeom>
          </p:spPr>
        </p:pic>
      </p:grpSp>
    </p:spTree>
    <p:extLst>
      <p:ext uri="{BB962C8B-B14F-4D97-AF65-F5344CB8AC3E}">
        <p14:creationId xmlns:p14="http://schemas.microsoft.com/office/powerpoint/2010/main" val="26812558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ECA8F5-54F5-41E9-A86A-C08173CB630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A6DD60B-04AC-4490-A815-095E9271F815}"/>
              </a:ext>
            </a:extLst>
          </p:cNvPr>
          <p:cNvSpPr>
            <a:spLocks noGrp="1"/>
          </p:cNvSpPr>
          <p:nvPr>
            <p:ph type="title"/>
          </p:nvPr>
        </p:nvSpPr>
        <p:spPr>
          <a:xfrm>
            <a:off x="640080" y="1005839"/>
            <a:ext cx="7315200" cy="3474720"/>
          </a:xfrm>
        </p:spPr>
        <p:txBody>
          <a:bodyPr>
            <a:noAutofit/>
          </a:bodyPr>
          <a:lstStyle>
            <a:lvl1pPr>
              <a:defRPr sz="72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5281184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ission Statem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ECA8F5-54F5-41E9-A86A-C08173CB6306}"/>
              </a:ext>
            </a:extLst>
          </p:cNvPr>
          <p:cNvPicPr>
            <a:picLocks noChangeAspect="1"/>
          </p:cNvPicPr>
          <p:nvPr userDrawn="1"/>
        </p:nvPicPr>
        <p:blipFill>
          <a:blip r:embed="rId2"/>
          <a:src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D1DE1E70-4A54-450A-829E-00644A927BBA}"/>
              </a:ext>
            </a:extLst>
          </p:cNvPr>
          <p:cNvSpPr txBox="1"/>
          <p:nvPr userDrawn="1"/>
        </p:nvSpPr>
        <p:spPr>
          <a:xfrm>
            <a:off x="640080" y="1005840"/>
            <a:ext cx="6400800" cy="2554545"/>
          </a:xfrm>
          <a:prstGeom prst="rect">
            <a:avLst/>
          </a:prstGeom>
          <a:noFill/>
        </p:spPr>
        <p:txBody>
          <a:bodyPr wrap="square" rtlCol="0">
            <a:spAutoFit/>
          </a:bodyPr>
          <a:lstStyle/>
          <a:p>
            <a:r>
              <a:rPr lang="en-US" sz="4000" b="0" i="0" dirty="0">
                <a:solidFill>
                  <a:schemeClr val="bg1"/>
                </a:solidFill>
                <a:latin typeface="Segoe UI" panose="020B0502040204020203" pitchFamily="34" charset="0"/>
              </a:rPr>
              <a:t>Building a community that advances the profession of physical therapy to improve the health of society.</a:t>
            </a:r>
          </a:p>
        </p:txBody>
      </p:sp>
    </p:spTree>
    <p:extLst>
      <p:ext uri="{BB962C8B-B14F-4D97-AF65-F5344CB8AC3E}">
        <p14:creationId xmlns:p14="http://schemas.microsoft.com/office/powerpoint/2010/main" val="5697280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plash">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55E69B-FC88-47FB-8C2F-EDDE854C1D0C}"/>
              </a:ext>
            </a:extLst>
          </p:cNvPr>
          <p:cNvPicPr>
            <a:picLocks noChangeAspect="1"/>
          </p:cNvPicPr>
          <p:nvPr userDrawn="1"/>
        </p:nvPicPr>
        <p:blipFill>
          <a:blip r:embed="rId2"/>
          <a:srcRect/>
          <a:stretch/>
        </p:blipFill>
        <p:spPr>
          <a:xfrm>
            <a:off x="1981200" y="1409700"/>
            <a:ext cx="8229600" cy="4038599"/>
          </a:xfrm>
          <a:prstGeom prst="rect">
            <a:avLst/>
          </a:prstGeom>
        </p:spPr>
      </p:pic>
    </p:spTree>
    <p:extLst>
      <p:ext uri="{BB962C8B-B14F-4D97-AF65-F5344CB8AC3E}">
        <p14:creationId xmlns:p14="http://schemas.microsoft.com/office/powerpoint/2010/main" val="3289740470"/>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branded Title Slide">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5FFC1F26-87FC-4BD3-8AFD-422F2C41C38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275608"/>
            <a:ext cx="12192000" cy="4582391"/>
          </a:xfrm>
          <a:prstGeom prst="rect">
            <a:avLst/>
          </a:prstGeom>
        </p:spPr>
      </p:pic>
      <p:sp>
        <p:nvSpPr>
          <p:cNvPr id="2" name="Title 1">
            <a:extLst>
              <a:ext uri="{FF2B5EF4-FFF2-40B4-BE49-F238E27FC236}">
                <a16:creationId xmlns:a16="http://schemas.microsoft.com/office/drawing/2014/main" id="{658885BA-5AAA-498B-BD9C-51A615FB918A}"/>
              </a:ext>
            </a:extLst>
          </p:cNvPr>
          <p:cNvSpPr>
            <a:spLocks noGrp="1"/>
          </p:cNvSpPr>
          <p:nvPr>
            <p:ph type="ctrTitle"/>
          </p:nvPr>
        </p:nvSpPr>
        <p:spPr>
          <a:xfrm>
            <a:off x="640080" y="2743200"/>
            <a:ext cx="8229600" cy="1828800"/>
          </a:xfrm>
        </p:spPr>
        <p:txBody>
          <a:bodyPr anchor="t" anchorCtr="0">
            <a:normAutofit/>
          </a:bodyPr>
          <a:lstStyle>
            <a:lvl1pPr algn="l">
              <a:defRPr sz="36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4AF7160-747D-448F-9BAF-FB097E1BBE0D}"/>
              </a:ext>
            </a:extLst>
          </p:cNvPr>
          <p:cNvSpPr>
            <a:spLocks noGrp="1"/>
          </p:cNvSpPr>
          <p:nvPr>
            <p:ph type="subTitle" idx="1"/>
          </p:nvPr>
        </p:nvSpPr>
        <p:spPr>
          <a:xfrm>
            <a:off x="640080" y="4846320"/>
            <a:ext cx="4572000" cy="914400"/>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Rectangle 9">
            <a:extLst>
              <a:ext uri="{FF2B5EF4-FFF2-40B4-BE49-F238E27FC236}">
                <a16:creationId xmlns:a16="http://schemas.microsoft.com/office/drawing/2014/main" id="{1D6A1F45-151E-4A7F-B7F3-AFEC9ED42B0F}"/>
              </a:ext>
            </a:extLst>
          </p:cNvPr>
          <p:cNvSpPr/>
          <p:nvPr userDrawn="1"/>
        </p:nvSpPr>
        <p:spPr>
          <a:xfrm>
            <a:off x="640080" y="6400799"/>
            <a:ext cx="3108960" cy="123111"/>
          </a:xfrm>
          <a:prstGeom prst="rect">
            <a:avLst/>
          </a:prstGeom>
        </p:spPr>
        <p:txBody>
          <a:bodyPr wrap="square" lIns="0" tIns="0" rIns="0" bIns="0">
            <a:spAutoFit/>
          </a:bodyPr>
          <a:lstStyle/>
          <a:p>
            <a:r>
              <a:rPr lang="en-US" sz="800" b="0" i="0" dirty="0">
                <a:solidFill>
                  <a:schemeClr val="bg1"/>
                </a:solidFill>
                <a:effectLst/>
                <a:latin typeface="Segoe UI" panose="020B0502040204020203" pitchFamily="34" charset="0"/>
                <a:cs typeface="Segoe UI" panose="020B0502040204020203" pitchFamily="34" charset="0"/>
              </a:rPr>
              <a:t>© 2021 American Physical Therapy Association. All rights reserved.</a:t>
            </a:r>
          </a:p>
        </p:txBody>
      </p:sp>
      <p:sp>
        <p:nvSpPr>
          <p:cNvPr id="7" name="Text Placeholder 4">
            <a:extLst>
              <a:ext uri="{FF2B5EF4-FFF2-40B4-BE49-F238E27FC236}">
                <a16:creationId xmlns:a16="http://schemas.microsoft.com/office/drawing/2014/main" id="{E797E1AF-92E0-0548-9723-0D16A6C203E6}"/>
              </a:ext>
            </a:extLst>
          </p:cNvPr>
          <p:cNvSpPr>
            <a:spLocks noGrp="1"/>
          </p:cNvSpPr>
          <p:nvPr>
            <p:ph type="body" sz="quarter" idx="10" hasCustomPrompt="1"/>
          </p:nvPr>
        </p:nvSpPr>
        <p:spPr>
          <a:xfrm>
            <a:off x="8541327" y="457201"/>
            <a:ext cx="3117273" cy="1631372"/>
          </a:xfrm>
        </p:spPr>
        <p:txBody>
          <a:bodyPr/>
          <a:lstStyle>
            <a:lvl1pPr marL="0" indent="0">
              <a:buFontTx/>
              <a:buNone/>
              <a:defRPr/>
            </a:lvl1pPr>
            <a:lvl2pPr marL="274320" indent="0">
              <a:buFontTx/>
              <a:buNone/>
              <a:defRPr/>
            </a:lvl2pPr>
            <a:lvl3pPr marL="548640" indent="0">
              <a:buFontTx/>
              <a:buNone/>
              <a:defRPr/>
            </a:lvl3pPr>
            <a:lvl4pPr marL="822960" indent="0">
              <a:buFontTx/>
              <a:buNone/>
              <a:defRPr/>
            </a:lvl4pPr>
            <a:lvl5pPr marL="1097280" indent="0">
              <a:buFontTx/>
              <a:buNone/>
              <a:defRPr/>
            </a:lvl5pPr>
          </a:lstStyle>
          <a:p>
            <a:pPr lvl="0"/>
            <a:r>
              <a:rPr lang="en-US" dirty="0"/>
              <a:t>Request logo lockup from brand@apta.org</a:t>
            </a:r>
          </a:p>
        </p:txBody>
      </p:sp>
    </p:spTree>
    <p:extLst>
      <p:ext uri="{BB962C8B-B14F-4D97-AF65-F5344CB8AC3E}">
        <p14:creationId xmlns:p14="http://schemas.microsoft.com/office/powerpoint/2010/main" val="2288402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B67E0-DC90-4DAD-B9F5-C2DD0F5EE7CE}"/>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85FC71D-1510-4D7E-A09B-7BA95DC3987D}"/>
              </a:ext>
            </a:extLst>
          </p:cNvPr>
          <p:cNvSpPr>
            <a:spLocks noGrp="1"/>
          </p:cNvSpPr>
          <p:nvPr>
            <p:ph idx="1"/>
          </p:nvPr>
        </p:nvSpPr>
        <p:spPr>
          <a:xfrm>
            <a:off x="640080" y="1463040"/>
            <a:ext cx="100584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6" name="Group 5">
            <a:extLst>
              <a:ext uri="{FF2B5EF4-FFF2-40B4-BE49-F238E27FC236}">
                <a16:creationId xmlns:a16="http://schemas.microsoft.com/office/drawing/2014/main" id="{4BD4E7A3-BE84-4591-9AA2-D2B5C2616E68}"/>
              </a:ext>
            </a:extLst>
          </p:cNvPr>
          <p:cNvGrpSpPr/>
          <p:nvPr userDrawn="1"/>
        </p:nvGrpSpPr>
        <p:grpSpPr>
          <a:xfrm>
            <a:off x="0" y="6400800"/>
            <a:ext cx="12192000" cy="457200"/>
            <a:chOff x="0" y="6400800"/>
            <a:chExt cx="12192000" cy="457200"/>
          </a:xfrm>
        </p:grpSpPr>
        <p:sp>
          <p:nvSpPr>
            <p:cNvPr id="10" name="Rectangle 9">
              <a:extLst>
                <a:ext uri="{FF2B5EF4-FFF2-40B4-BE49-F238E27FC236}">
                  <a16:creationId xmlns:a16="http://schemas.microsoft.com/office/drawing/2014/main" id="{5EE04567-A6A8-4EE0-AA53-C05D522DA14B}"/>
                </a:ext>
              </a:extLst>
            </p:cNvPr>
            <p:cNvSpPr/>
            <p:nvPr userDrawn="1"/>
          </p:nvSpPr>
          <p:spPr>
            <a:xfrm>
              <a:off x="0" y="6400800"/>
              <a:ext cx="12192000" cy="457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egoe UI" panose="020B0502040204020203" pitchFamily="34" charset="0"/>
              </a:endParaRPr>
            </a:p>
          </p:txBody>
        </p:sp>
        <p:pic>
          <p:nvPicPr>
            <p:cNvPr id="5" name="Picture 4" descr="A close up of a sign&#10;&#10;Description automatically generated">
              <a:extLst>
                <a:ext uri="{FF2B5EF4-FFF2-40B4-BE49-F238E27FC236}">
                  <a16:creationId xmlns:a16="http://schemas.microsoft.com/office/drawing/2014/main" id="{BE35D198-F9C3-43D8-985A-D35C2F03114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22095" y="6480632"/>
              <a:ext cx="914733" cy="301229"/>
            </a:xfrm>
            <a:prstGeom prst="rect">
              <a:avLst/>
            </a:prstGeom>
          </p:spPr>
        </p:pic>
      </p:grpSp>
    </p:spTree>
    <p:extLst>
      <p:ext uri="{BB962C8B-B14F-4D97-AF65-F5344CB8AC3E}">
        <p14:creationId xmlns:p14="http://schemas.microsoft.com/office/powerpoint/2010/main" val="2829661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Intro Paragraph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B67E0-DC90-4DAD-B9F5-C2DD0F5EE7CE}"/>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85FC71D-1510-4D7E-A09B-7BA95DC3987D}"/>
              </a:ext>
            </a:extLst>
          </p:cNvPr>
          <p:cNvSpPr>
            <a:spLocks noGrp="1"/>
          </p:cNvSpPr>
          <p:nvPr>
            <p:ph idx="1"/>
          </p:nvPr>
        </p:nvSpPr>
        <p:spPr>
          <a:xfrm>
            <a:off x="640080" y="2926080"/>
            <a:ext cx="10058400" cy="2980755"/>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D0A4786C-46FE-44BD-BA3B-EBCED400E57C}"/>
              </a:ext>
            </a:extLst>
          </p:cNvPr>
          <p:cNvSpPr>
            <a:spLocks noGrp="1"/>
          </p:cNvSpPr>
          <p:nvPr>
            <p:ph type="body" sz="quarter" idx="10"/>
          </p:nvPr>
        </p:nvSpPr>
        <p:spPr>
          <a:xfrm>
            <a:off x="640080" y="1463675"/>
            <a:ext cx="10058400" cy="1371600"/>
          </a:xfrm>
        </p:spPr>
        <p:txBody>
          <a:bodyPr/>
          <a:lstStyle>
            <a:lvl1pPr marL="0" indent="0">
              <a:buFontTx/>
              <a:buNone/>
              <a:defRPr/>
            </a:lvl1pPr>
            <a:lvl2pPr marL="274320" indent="0">
              <a:buFontTx/>
              <a:buNone/>
              <a:defRPr/>
            </a:lvl2pPr>
            <a:lvl3pPr marL="548640" indent="0">
              <a:buFontTx/>
              <a:buNone/>
              <a:defRPr/>
            </a:lvl3pPr>
            <a:lvl4pPr marL="822960" indent="0">
              <a:buFontTx/>
              <a:buNone/>
              <a:defRPr/>
            </a:lvl4pPr>
            <a:lvl5pPr marL="1097280" indent="0">
              <a:buFontTx/>
              <a:buNone/>
              <a:defRPr/>
            </a:lvl5pPr>
          </a:lstStyle>
          <a:p>
            <a:pPr lvl="0"/>
            <a:r>
              <a:rPr lang="en-US"/>
              <a:t>Click to edit Master text styles</a:t>
            </a:r>
          </a:p>
        </p:txBody>
      </p:sp>
      <p:grpSp>
        <p:nvGrpSpPr>
          <p:cNvPr id="8" name="Group 7">
            <a:extLst>
              <a:ext uri="{FF2B5EF4-FFF2-40B4-BE49-F238E27FC236}">
                <a16:creationId xmlns:a16="http://schemas.microsoft.com/office/drawing/2014/main" id="{71442BFC-0581-4627-8C21-F514A9706DDB}"/>
              </a:ext>
            </a:extLst>
          </p:cNvPr>
          <p:cNvGrpSpPr/>
          <p:nvPr userDrawn="1"/>
        </p:nvGrpSpPr>
        <p:grpSpPr>
          <a:xfrm>
            <a:off x="0" y="6400800"/>
            <a:ext cx="12192000" cy="457200"/>
            <a:chOff x="0" y="6400800"/>
            <a:chExt cx="12192000" cy="457200"/>
          </a:xfrm>
        </p:grpSpPr>
        <p:sp>
          <p:nvSpPr>
            <p:cNvPr id="9" name="Rectangle 8">
              <a:extLst>
                <a:ext uri="{FF2B5EF4-FFF2-40B4-BE49-F238E27FC236}">
                  <a16:creationId xmlns:a16="http://schemas.microsoft.com/office/drawing/2014/main" id="{8CAACE32-95B3-4AB3-A1DA-BD71BCA5DD12}"/>
                </a:ext>
              </a:extLst>
            </p:cNvPr>
            <p:cNvSpPr/>
            <p:nvPr userDrawn="1"/>
          </p:nvSpPr>
          <p:spPr>
            <a:xfrm>
              <a:off x="0" y="6400800"/>
              <a:ext cx="12192000" cy="457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egoe UI" panose="020B0502040204020203" pitchFamily="34" charset="0"/>
              </a:endParaRPr>
            </a:p>
          </p:txBody>
        </p:sp>
        <p:pic>
          <p:nvPicPr>
            <p:cNvPr id="13" name="Picture 12" descr="A close up of a sign&#10;&#10;Description automatically generated">
              <a:extLst>
                <a:ext uri="{FF2B5EF4-FFF2-40B4-BE49-F238E27FC236}">
                  <a16:creationId xmlns:a16="http://schemas.microsoft.com/office/drawing/2014/main" id="{E928C5BC-14B4-40CB-889F-06C281F398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22095" y="6480632"/>
              <a:ext cx="914733" cy="301229"/>
            </a:xfrm>
            <a:prstGeom prst="rect">
              <a:avLst/>
            </a:prstGeom>
          </p:spPr>
        </p:pic>
      </p:grpSp>
    </p:spTree>
    <p:extLst>
      <p:ext uri="{BB962C8B-B14F-4D97-AF65-F5344CB8AC3E}">
        <p14:creationId xmlns:p14="http://schemas.microsoft.com/office/powerpoint/2010/main" val="12144035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4 Divider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B1CE3E9-31F9-4B5E-BE60-C9B260678290}"/>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AA67349-DB0F-487C-8810-FC8B51951C24}"/>
              </a:ext>
            </a:extLst>
          </p:cNvPr>
          <p:cNvSpPr>
            <a:spLocks noGrp="1"/>
          </p:cNvSpPr>
          <p:nvPr>
            <p:ph type="title"/>
          </p:nvPr>
        </p:nvSpPr>
        <p:spPr>
          <a:xfrm>
            <a:off x="640080" y="822960"/>
            <a:ext cx="10058400" cy="1371600"/>
          </a:xfrm>
        </p:spPr>
        <p:txBody>
          <a:bodyPr anchor="b">
            <a:normAutofit/>
          </a:bodyPr>
          <a:lstStyle>
            <a:lvl1pPr>
              <a:defRPr sz="36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2737371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Bleed Divid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ECA8F5-54F5-41E9-A86A-C08173CB630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A6DD60B-04AC-4490-A815-095E9271F815}"/>
              </a:ext>
            </a:extLst>
          </p:cNvPr>
          <p:cNvSpPr>
            <a:spLocks noGrp="1"/>
          </p:cNvSpPr>
          <p:nvPr>
            <p:ph type="title"/>
          </p:nvPr>
        </p:nvSpPr>
        <p:spPr>
          <a:xfrm>
            <a:off x="640080" y="1005840"/>
            <a:ext cx="7315200" cy="1828800"/>
          </a:xfrm>
        </p:spPr>
        <p:txBody>
          <a:bodyPr>
            <a:normAutofit/>
          </a:bodyPr>
          <a:lstStyle>
            <a:lvl1pPr>
              <a:defRPr sz="36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033014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501A2-0207-4743-939E-F4CAC6F10AA8}"/>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8CFAAE3-42BF-4241-B32E-D61470D64E1C}"/>
              </a:ext>
            </a:extLst>
          </p:cNvPr>
          <p:cNvSpPr>
            <a:spLocks noGrp="1"/>
          </p:cNvSpPr>
          <p:nvPr>
            <p:ph sz="half" idx="1"/>
          </p:nvPr>
        </p:nvSpPr>
        <p:spPr>
          <a:xfrm>
            <a:off x="640080" y="1463040"/>
            <a:ext cx="48463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3A152C6-B090-41DA-A9C6-0D6ED8FBA639}"/>
              </a:ext>
            </a:extLst>
          </p:cNvPr>
          <p:cNvSpPr>
            <a:spLocks noGrp="1"/>
          </p:cNvSpPr>
          <p:nvPr>
            <p:ph sz="half" idx="2"/>
          </p:nvPr>
        </p:nvSpPr>
        <p:spPr>
          <a:xfrm>
            <a:off x="5852160" y="1463040"/>
            <a:ext cx="48463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1" name="Group 10">
            <a:extLst>
              <a:ext uri="{FF2B5EF4-FFF2-40B4-BE49-F238E27FC236}">
                <a16:creationId xmlns:a16="http://schemas.microsoft.com/office/drawing/2014/main" id="{71EDE05B-AD78-4CED-BAC9-855E9322DEEA}"/>
              </a:ext>
            </a:extLst>
          </p:cNvPr>
          <p:cNvGrpSpPr/>
          <p:nvPr userDrawn="1"/>
        </p:nvGrpSpPr>
        <p:grpSpPr>
          <a:xfrm>
            <a:off x="0" y="6400800"/>
            <a:ext cx="12192000" cy="457200"/>
            <a:chOff x="0" y="6400800"/>
            <a:chExt cx="12192000" cy="457200"/>
          </a:xfrm>
        </p:grpSpPr>
        <p:sp>
          <p:nvSpPr>
            <p:cNvPr id="12" name="Rectangle 11">
              <a:extLst>
                <a:ext uri="{FF2B5EF4-FFF2-40B4-BE49-F238E27FC236}">
                  <a16:creationId xmlns:a16="http://schemas.microsoft.com/office/drawing/2014/main" id="{08DEA25B-D455-4916-87EA-25F4E961000B}"/>
                </a:ext>
              </a:extLst>
            </p:cNvPr>
            <p:cNvSpPr/>
            <p:nvPr userDrawn="1"/>
          </p:nvSpPr>
          <p:spPr>
            <a:xfrm>
              <a:off x="0" y="6400800"/>
              <a:ext cx="12192000" cy="457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egoe UI" panose="020B0502040204020203" pitchFamily="34" charset="0"/>
              </a:endParaRPr>
            </a:p>
          </p:txBody>
        </p:sp>
        <p:pic>
          <p:nvPicPr>
            <p:cNvPr id="13" name="Picture 12" descr="A close up of a sign&#10;&#10;Description automatically generated">
              <a:extLst>
                <a:ext uri="{FF2B5EF4-FFF2-40B4-BE49-F238E27FC236}">
                  <a16:creationId xmlns:a16="http://schemas.microsoft.com/office/drawing/2014/main" id="{7EC6E795-A1E2-4EFF-A27D-EA6574CECB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22095" y="6480632"/>
              <a:ext cx="914733" cy="301229"/>
            </a:xfrm>
            <a:prstGeom prst="rect">
              <a:avLst/>
            </a:prstGeom>
          </p:spPr>
        </p:pic>
      </p:grpSp>
    </p:spTree>
    <p:extLst>
      <p:ext uri="{BB962C8B-B14F-4D97-AF65-F5344CB8AC3E}">
        <p14:creationId xmlns:p14="http://schemas.microsoft.com/office/powerpoint/2010/main" val="3641804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Content w/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501A2-0207-4743-939E-F4CAC6F10AA8}"/>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8CFAAE3-42BF-4241-B32E-D61470D64E1C}"/>
              </a:ext>
            </a:extLst>
          </p:cNvPr>
          <p:cNvSpPr>
            <a:spLocks noGrp="1"/>
          </p:cNvSpPr>
          <p:nvPr>
            <p:ph sz="half" idx="1"/>
          </p:nvPr>
        </p:nvSpPr>
        <p:spPr>
          <a:xfrm>
            <a:off x="640080" y="2103120"/>
            <a:ext cx="4846320" cy="4023360"/>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3A152C6-B090-41DA-A9C6-0D6ED8FBA639}"/>
              </a:ext>
            </a:extLst>
          </p:cNvPr>
          <p:cNvSpPr>
            <a:spLocks noGrp="1"/>
          </p:cNvSpPr>
          <p:nvPr>
            <p:ph sz="half" idx="2"/>
          </p:nvPr>
        </p:nvSpPr>
        <p:spPr>
          <a:xfrm>
            <a:off x="5852160" y="2103120"/>
            <a:ext cx="4846320" cy="4023360"/>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a:extLst>
              <a:ext uri="{FF2B5EF4-FFF2-40B4-BE49-F238E27FC236}">
                <a16:creationId xmlns:a16="http://schemas.microsoft.com/office/drawing/2014/main" id="{AAEAE948-7BE1-4A4C-B6C0-888678328D9B}"/>
              </a:ext>
            </a:extLst>
          </p:cNvPr>
          <p:cNvSpPr>
            <a:spLocks noGrp="1"/>
          </p:cNvSpPr>
          <p:nvPr>
            <p:ph type="body" sz="quarter" idx="10"/>
          </p:nvPr>
        </p:nvSpPr>
        <p:spPr>
          <a:xfrm>
            <a:off x="640080" y="1737360"/>
            <a:ext cx="4846320" cy="365760"/>
          </a:xfrm>
        </p:spPr>
        <p:txBody>
          <a:bodyPr>
            <a:normAutofit/>
          </a:bodyPr>
          <a:lstStyle>
            <a:lvl1pPr marL="0" indent="0">
              <a:buNone/>
              <a:defRPr sz="2000" b="1">
                <a:solidFill>
                  <a:schemeClr val="tx2"/>
                </a:solidFill>
              </a:defRPr>
            </a:lvl1pPr>
            <a:lvl2pPr marL="274320" indent="0">
              <a:buNone/>
              <a:defRPr/>
            </a:lvl2pPr>
            <a:lvl3pPr marL="548640" indent="0">
              <a:buNone/>
              <a:defRPr/>
            </a:lvl3pPr>
            <a:lvl4pPr marL="822960" indent="0">
              <a:buNone/>
              <a:defRPr/>
            </a:lvl4pPr>
            <a:lvl5pPr marL="1097280" indent="0">
              <a:buNone/>
              <a:defRPr/>
            </a:lvl5pPr>
          </a:lstStyle>
          <a:p>
            <a:pPr lvl="0"/>
            <a:r>
              <a:rPr lang="en-US"/>
              <a:t>Click to edit Master text styles</a:t>
            </a:r>
          </a:p>
        </p:txBody>
      </p:sp>
      <p:sp>
        <p:nvSpPr>
          <p:cNvPr id="11" name="Text Placeholder 5">
            <a:extLst>
              <a:ext uri="{FF2B5EF4-FFF2-40B4-BE49-F238E27FC236}">
                <a16:creationId xmlns:a16="http://schemas.microsoft.com/office/drawing/2014/main" id="{B86971FC-E50D-42C5-85D9-FF1D1F756C98}"/>
              </a:ext>
            </a:extLst>
          </p:cNvPr>
          <p:cNvSpPr>
            <a:spLocks noGrp="1"/>
          </p:cNvSpPr>
          <p:nvPr>
            <p:ph type="body" sz="quarter" idx="11"/>
          </p:nvPr>
        </p:nvSpPr>
        <p:spPr>
          <a:xfrm>
            <a:off x="5852160" y="1737360"/>
            <a:ext cx="4846320" cy="365760"/>
          </a:xfrm>
        </p:spPr>
        <p:txBody>
          <a:bodyPr>
            <a:normAutofit/>
          </a:bodyPr>
          <a:lstStyle>
            <a:lvl1pPr marL="0" indent="0">
              <a:buNone/>
              <a:defRPr sz="2000" b="1">
                <a:solidFill>
                  <a:schemeClr val="tx2"/>
                </a:solidFill>
              </a:defRPr>
            </a:lvl1pPr>
            <a:lvl2pPr marL="274320" indent="0">
              <a:buNone/>
              <a:defRPr/>
            </a:lvl2pPr>
            <a:lvl3pPr marL="548640" indent="0">
              <a:buNone/>
              <a:defRPr/>
            </a:lvl3pPr>
            <a:lvl4pPr marL="822960" indent="0">
              <a:buNone/>
              <a:defRPr/>
            </a:lvl4pPr>
            <a:lvl5pPr marL="1097280" indent="0">
              <a:buNone/>
              <a:defRPr/>
            </a:lvl5pPr>
          </a:lstStyle>
          <a:p>
            <a:pPr lvl="0"/>
            <a:r>
              <a:rPr lang="en-US"/>
              <a:t>Click to edit Master text styles</a:t>
            </a:r>
          </a:p>
        </p:txBody>
      </p:sp>
      <p:grpSp>
        <p:nvGrpSpPr>
          <p:cNvPr id="12" name="Group 11">
            <a:extLst>
              <a:ext uri="{FF2B5EF4-FFF2-40B4-BE49-F238E27FC236}">
                <a16:creationId xmlns:a16="http://schemas.microsoft.com/office/drawing/2014/main" id="{CA531766-D28A-4FAA-B43A-3ADEFDA88161}"/>
              </a:ext>
            </a:extLst>
          </p:cNvPr>
          <p:cNvGrpSpPr/>
          <p:nvPr userDrawn="1"/>
        </p:nvGrpSpPr>
        <p:grpSpPr>
          <a:xfrm>
            <a:off x="0" y="6400800"/>
            <a:ext cx="12192000" cy="457200"/>
            <a:chOff x="0" y="6400800"/>
            <a:chExt cx="12192000" cy="457200"/>
          </a:xfrm>
        </p:grpSpPr>
        <p:sp>
          <p:nvSpPr>
            <p:cNvPr id="13" name="Rectangle 12">
              <a:extLst>
                <a:ext uri="{FF2B5EF4-FFF2-40B4-BE49-F238E27FC236}">
                  <a16:creationId xmlns:a16="http://schemas.microsoft.com/office/drawing/2014/main" id="{D98EA04F-0893-4B90-B139-284091CE8060}"/>
                </a:ext>
              </a:extLst>
            </p:cNvPr>
            <p:cNvSpPr/>
            <p:nvPr userDrawn="1"/>
          </p:nvSpPr>
          <p:spPr>
            <a:xfrm>
              <a:off x="0" y="6400800"/>
              <a:ext cx="12192000" cy="457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egoe UI" panose="020B0502040204020203" pitchFamily="34" charset="0"/>
              </a:endParaRPr>
            </a:p>
          </p:txBody>
        </p:sp>
        <p:pic>
          <p:nvPicPr>
            <p:cNvPr id="14" name="Picture 13" descr="A close up of a sign&#10;&#10;Description automatically generated">
              <a:extLst>
                <a:ext uri="{FF2B5EF4-FFF2-40B4-BE49-F238E27FC236}">
                  <a16:creationId xmlns:a16="http://schemas.microsoft.com/office/drawing/2014/main" id="{CCD5B633-5759-4A62-B510-8EBECCC36CD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22095" y="6480632"/>
              <a:ext cx="914733" cy="301229"/>
            </a:xfrm>
            <a:prstGeom prst="rect">
              <a:avLst/>
            </a:prstGeom>
          </p:spPr>
        </p:pic>
      </p:grpSp>
    </p:spTree>
    <p:extLst>
      <p:ext uri="{BB962C8B-B14F-4D97-AF65-F5344CB8AC3E}">
        <p14:creationId xmlns:p14="http://schemas.microsoft.com/office/powerpoint/2010/main" val="4210916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Subhead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501A2-0207-4743-939E-F4CAC6F10AA8}"/>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8CFAAE3-42BF-4241-B32E-D61470D64E1C}"/>
              </a:ext>
            </a:extLst>
          </p:cNvPr>
          <p:cNvSpPr>
            <a:spLocks noGrp="1"/>
          </p:cNvSpPr>
          <p:nvPr>
            <p:ph sz="half" idx="1"/>
          </p:nvPr>
        </p:nvSpPr>
        <p:spPr>
          <a:xfrm>
            <a:off x="640080" y="2103120"/>
            <a:ext cx="4846320" cy="4023360"/>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a:extLst>
              <a:ext uri="{FF2B5EF4-FFF2-40B4-BE49-F238E27FC236}">
                <a16:creationId xmlns:a16="http://schemas.microsoft.com/office/drawing/2014/main" id="{AAEAE948-7BE1-4A4C-B6C0-888678328D9B}"/>
              </a:ext>
            </a:extLst>
          </p:cNvPr>
          <p:cNvSpPr>
            <a:spLocks noGrp="1"/>
          </p:cNvSpPr>
          <p:nvPr>
            <p:ph type="body" sz="quarter" idx="10"/>
          </p:nvPr>
        </p:nvSpPr>
        <p:spPr>
          <a:xfrm>
            <a:off x="640080" y="1737360"/>
            <a:ext cx="4846320" cy="365760"/>
          </a:xfrm>
        </p:spPr>
        <p:txBody>
          <a:bodyPr>
            <a:normAutofit/>
          </a:bodyPr>
          <a:lstStyle>
            <a:lvl1pPr marL="0" indent="0">
              <a:buNone/>
              <a:defRPr sz="2000" b="1">
                <a:solidFill>
                  <a:schemeClr val="tx2"/>
                </a:solidFill>
              </a:defRPr>
            </a:lvl1pPr>
            <a:lvl2pPr marL="274320" indent="0">
              <a:buNone/>
              <a:defRPr/>
            </a:lvl2pPr>
            <a:lvl3pPr marL="548640" indent="0">
              <a:buNone/>
              <a:defRPr/>
            </a:lvl3pPr>
            <a:lvl4pPr marL="822960" indent="0">
              <a:buNone/>
              <a:defRPr/>
            </a:lvl4pPr>
            <a:lvl5pPr marL="1097280" indent="0">
              <a:buNone/>
              <a:defRPr/>
            </a:lvl5pPr>
          </a:lstStyle>
          <a:p>
            <a:pPr lvl="0"/>
            <a:r>
              <a:rPr lang="en-US"/>
              <a:t>Click to edit Master text styles</a:t>
            </a:r>
          </a:p>
        </p:txBody>
      </p:sp>
      <p:sp>
        <p:nvSpPr>
          <p:cNvPr id="7" name="Picture Placeholder 6">
            <a:extLst>
              <a:ext uri="{FF2B5EF4-FFF2-40B4-BE49-F238E27FC236}">
                <a16:creationId xmlns:a16="http://schemas.microsoft.com/office/drawing/2014/main" id="{0C53597D-4F1F-4956-91FE-1FA769B7C10E}"/>
              </a:ext>
            </a:extLst>
          </p:cNvPr>
          <p:cNvSpPr>
            <a:spLocks noGrp="1"/>
          </p:cNvSpPr>
          <p:nvPr>
            <p:ph type="pic" sz="quarter" idx="11"/>
          </p:nvPr>
        </p:nvSpPr>
        <p:spPr>
          <a:xfrm>
            <a:off x="5851525" y="1736724"/>
            <a:ext cx="4846638" cy="4389755"/>
          </a:xfrm>
        </p:spPr>
        <p:txBody>
          <a:bodyPr/>
          <a:lstStyle>
            <a:lvl1pPr marL="0" indent="0">
              <a:buFontTx/>
              <a:buNone/>
              <a:defRPr/>
            </a:lvl1pPr>
          </a:lstStyle>
          <a:p>
            <a:r>
              <a:rPr lang="en-US"/>
              <a:t>Click icon to add picture</a:t>
            </a:r>
            <a:endParaRPr lang="en-US" dirty="0"/>
          </a:p>
        </p:txBody>
      </p:sp>
      <p:grpSp>
        <p:nvGrpSpPr>
          <p:cNvPr id="11" name="Group 10">
            <a:extLst>
              <a:ext uri="{FF2B5EF4-FFF2-40B4-BE49-F238E27FC236}">
                <a16:creationId xmlns:a16="http://schemas.microsoft.com/office/drawing/2014/main" id="{DE2E4EAC-3931-4980-82CE-01512E9D751D}"/>
              </a:ext>
            </a:extLst>
          </p:cNvPr>
          <p:cNvGrpSpPr/>
          <p:nvPr userDrawn="1"/>
        </p:nvGrpSpPr>
        <p:grpSpPr>
          <a:xfrm>
            <a:off x="0" y="6400800"/>
            <a:ext cx="12192000" cy="457200"/>
            <a:chOff x="0" y="6400800"/>
            <a:chExt cx="12192000" cy="457200"/>
          </a:xfrm>
        </p:grpSpPr>
        <p:sp>
          <p:nvSpPr>
            <p:cNvPr id="12" name="Rectangle 11">
              <a:extLst>
                <a:ext uri="{FF2B5EF4-FFF2-40B4-BE49-F238E27FC236}">
                  <a16:creationId xmlns:a16="http://schemas.microsoft.com/office/drawing/2014/main" id="{B5ED8B99-E36A-4C0C-9AEB-3F1982E58018}"/>
                </a:ext>
              </a:extLst>
            </p:cNvPr>
            <p:cNvSpPr/>
            <p:nvPr userDrawn="1"/>
          </p:nvSpPr>
          <p:spPr>
            <a:xfrm>
              <a:off x="0" y="6400800"/>
              <a:ext cx="12192000" cy="457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egoe UI" panose="020B0502040204020203" pitchFamily="34" charset="0"/>
              </a:endParaRPr>
            </a:p>
          </p:txBody>
        </p:sp>
        <p:pic>
          <p:nvPicPr>
            <p:cNvPr id="13" name="Picture 12" descr="A close up of a sign&#10;&#10;Description automatically generated">
              <a:extLst>
                <a:ext uri="{FF2B5EF4-FFF2-40B4-BE49-F238E27FC236}">
                  <a16:creationId xmlns:a16="http://schemas.microsoft.com/office/drawing/2014/main" id="{71CAC9F3-6EB4-4F05-901C-3B5C6A8646D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22095" y="6480632"/>
              <a:ext cx="914733" cy="301229"/>
            </a:xfrm>
            <a:prstGeom prst="rect">
              <a:avLst/>
            </a:prstGeom>
          </p:spPr>
        </p:pic>
      </p:grpSp>
    </p:spTree>
    <p:extLst>
      <p:ext uri="{BB962C8B-B14F-4D97-AF65-F5344CB8AC3E}">
        <p14:creationId xmlns:p14="http://schemas.microsoft.com/office/powerpoint/2010/main" val="33890627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68F569-6101-470B-BF49-1B5C0605FBB8}"/>
              </a:ext>
            </a:extLst>
          </p:cNvPr>
          <p:cNvSpPr>
            <a:spLocks noGrp="1"/>
          </p:cNvSpPr>
          <p:nvPr>
            <p:ph type="title"/>
          </p:nvPr>
        </p:nvSpPr>
        <p:spPr>
          <a:xfrm>
            <a:off x="640080" y="457200"/>
            <a:ext cx="10058400" cy="914400"/>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CA35A3-DEE8-47C6-B60C-88F82F8B16D0}"/>
              </a:ext>
            </a:extLst>
          </p:cNvPr>
          <p:cNvSpPr>
            <a:spLocks noGrp="1"/>
          </p:cNvSpPr>
          <p:nvPr>
            <p:ph type="body" idx="1"/>
          </p:nvPr>
        </p:nvSpPr>
        <p:spPr>
          <a:xfrm>
            <a:off x="640080" y="1463040"/>
            <a:ext cx="10058400" cy="429768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55084958"/>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50" r:id="rId3"/>
    <p:sldLayoutId id="2147483663" r:id="rId4"/>
    <p:sldLayoutId id="2147483651" r:id="rId5"/>
    <p:sldLayoutId id="2147483661" r:id="rId6"/>
    <p:sldLayoutId id="2147483652" r:id="rId7"/>
    <p:sldLayoutId id="2147483658" r:id="rId8"/>
    <p:sldLayoutId id="2147483659" r:id="rId9"/>
    <p:sldLayoutId id="2147483654" r:id="rId10"/>
    <p:sldLayoutId id="2147483662" r:id="rId11"/>
    <p:sldLayoutId id="2147483665" r:id="rId12"/>
    <p:sldLayoutId id="2147483660" r:id="rId13"/>
    <p:sldLayoutId id="2147483655" r:id="rId14"/>
    <p:sldLayoutId id="2147483664" r:id="rId15"/>
    <p:sldLayoutId id="2147483666" r:id="rId16"/>
    <p:sldLayoutId id="2147483667" r:id="rId17"/>
  </p:sldLayoutIdLst>
  <p:txStyles>
    <p:titleStyle>
      <a:lvl1pPr algn="l" defTabSz="914400" rtl="0" eaLnBrk="1" latinLnBrk="0" hangingPunct="1">
        <a:lnSpc>
          <a:spcPct val="90000"/>
        </a:lnSpc>
        <a:spcBef>
          <a:spcPct val="0"/>
        </a:spcBef>
        <a:buNone/>
        <a:defRPr sz="3200" b="0" i="0" kern="1200">
          <a:solidFill>
            <a:schemeClr val="bg2"/>
          </a:solidFill>
          <a:latin typeface="Segoe UI Semibold" panose="020B0502040204020203" pitchFamily="34" charset="0"/>
          <a:ea typeface="+mj-ea"/>
          <a:cs typeface="Segoe UI Semibold" panose="020B0502040204020203" pitchFamily="34" charset="0"/>
        </a:defRPr>
      </a:lvl1pPr>
    </p:titleStyle>
    <p:bodyStyle>
      <a:lvl1pPr marL="274320" indent="-274320" algn="l" defTabSz="914400" rtl="0" eaLnBrk="1" latinLnBrk="0" hangingPunct="1">
        <a:lnSpc>
          <a:spcPct val="100000"/>
        </a:lnSpc>
        <a:spcBef>
          <a:spcPts val="0"/>
        </a:spcBef>
        <a:spcAft>
          <a:spcPts val="600"/>
        </a:spcAft>
        <a:buFont typeface="Arial" panose="020B0604020202020204" pitchFamily="34" charset="0"/>
        <a:buChar char="•"/>
        <a:defRPr sz="2800" b="0" i="0" kern="1200">
          <a:solidFill>
            <a:schemeClr val="tx2"/>
          </a:solidFill>
          <a:latin typeface="Segoe UI" panose="020B0502040204020203" pitchFamily="34" charset="0"/>
          <a:ea typeface="+mn-ea"/>
          <a:cs typeface="Segoe UI" panose="020B0502040204020203" pitchFamily="34" charset="0"/>
        </a:defRPr>
      </a:lvl1pPr>
      <a:lvl2pPr marL="548640" indent="-274320" algn="l" defTabSz="914400" rtl="0" eaLnBrk="1" latinLnBrk="0" hangingPunct="1">
        <a:lnSpc>
          <a:spcPct val="100000"/>
        </a:lnSpc>
        <a:spcBef>
          <a:spcPts val="0"/>
        </a:spcBef>
        <a:spcAft>
          <a:spcPts val="600"/>
        </a:spcAft>
        <a:buFont typeface="Arial" panose="020B0604020202020204" pitchFamily="34" charset="0"/>
        <a:buChar char="•"/>
        <a:defRPr sz="2400" b="0" i="0" kern="1200">
          <a:solidFill>
            <a:schemeClr val="tx2"/>
          </a:solidFill>
          <a:latin typeface="Segoe UI" panose="020B0502040204020203" pitchFamily="34" charset="0"/>
          <a:ea typeface="+mn-ea"/>
          <a:cs typeface="Segoe UI" panose="020B0502040204020203" pitchFamily="34" charset="0"/>
        </a:defRPr>
      </a:lvl2pPr>
      <a:lvl3pPr marL="822960" indent="-274320" algn="l" defTabSz="914400" rtl="0" eaLnBrk="1" latinLnBrk="0" hangingPunct="1">
        <a:lnSpc>
          <a:spcPct val="100000"/>
        </a:lnSpc>
        <a:spcBef>
          <a:spcPts val="0"/>
        </a:spcBef>
        <a:spcAft>
          <a:spcPts val="600"/>
        </a:spcAft>
        <a:buFont typeface="Arial" panose="020B0604020202020204" pitchFamily="34" charset="0"/>
        <a:buChar char="•"/>
        <a:defRPr sz="2000" b="0" i="0" kern="1200">
          <a:solidFill>
            <a:schemeClr val="tx2"/>
          </a:solidFill>
          <a:latin typeface="Segoe UI" panose="020B0502040204020203" pitchFamily="34" charset="0"/>
          <a:ea typeface="+mn-ea"/>
          <a:cs typeface="Segoe UI" panose="020B0502040204020203" pitchFamily="34" charset="0"/>
        </a:defRPr>
      </a:lvl3pPr>
      <a:lvl4pPr marL="1097280" indent="-274320" algn="l" defTabSz="914400" rtl="0" eaLnBrk="1" latinLnBrk="0" hangingPunct="1">
        <a:lnSpc>
          <a:spcPct val="100000"/>
        </a:lnSpc>
        <a:spcBef>
          <a:spcPts val="0"/>
        </a:spcBef>
        <a:spcAft>
          <a:spcPts val="600"/>
        </a:spcAft>
        <a:buFont typeface="Arial" panose="020B0604020202020204" pitchFamily="34" charset="0"/>
        <a:buChar char="•"/>
        <a:defRPr sz="1800" b="0" i="0" kern="1200">
          <a:solidFill>
            <a:schemeClr val="tx2"/>
          </a:solidFill>
          <a:latin typeface="Segoe UI" panose="020B0502040204020203" pitchFamily="34" charset="0"/>
          <a:ea typeface="+mn-ea"/>
          <a:cs typeface="Segoe UI" panose="020B0502040204020203" pitchFamily="34" charset="0"/>
        </a:defRPr>
      </a:lvl4pPr>
      <a:lvl5pPr marL="1371600" indent="-274320" algn="l" defTabSz="914400" rtl="0" eaLnBrk="1" latinLnBrk="0" hangingPunct="1">
        <a:lnSpc>
          <a:spcPct val="100000"/>
        </a:lnSpc>
        <a:spcBef>
          <a:spcPts val="0"/>
        </a:spcBef>
        <a:spcAft>
          <a:spcPts val="600"/>
        </a:spcAft>
        <a:buFont typeface="Arial" panose="020B0604020202020204" pitchFamily="34" charset="0"/>
        <a:buChar char="•"/>
        <a:defRPr sz="1800" b="0" i="0"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7B50574-6E5A-4998-A21E-3E0A5FD54A9F}"/>
              </a:ext>
            </a:extLst>
          </p:cNvPr>
          <p:cNvSpPr>
            <a:spLocks noGrp="1"/>
          </p:cNvSpPr>
          <p:nvPr>
            <p:ph type="ctrTitle"/>
          </p:nvPr>
        </p:nvSpPr>
        <p:spPr>
          <a:xfrm>
            <a:off x="640080" y="2743200"/>
            <a:ext cx="9080390" cy="1828800"/>
          </a:xfrm>
        </p:spPr>
        <p:txBody>
          <a:bodyPr>
            <a:normAutofit/>
          </a:bodyPr>
          <a:lstStyle/>
          <a:p>
            <a:r>
              <a:rPr lang="en-US" b="0" dirty="0">
                <a:latin typeface="Segoe UI Semibold" panose="020B0502040204020203" pitchFamily="34" charset="0"/>
                <a:cs typeface="Segoe UI Semibold" panose="020B0502040204020203" pitchFamily="34" charset="0"/>
              </a:rPr>
              <a:t>Student Voice, Strong Impact: </a:t>
            </a:r>
            <a:br>
              <a:rPr lang="en-US" b="0" dirty="0">
                <a:latin typeface="Segoe UI Semibold" panose="020B0502040204020203" pitchFamily="34" charset="0"/>
                <a:cs typeface="Segoe UI Semibold" panose="020B0502040204020203" pitchFamily="34" charset="0"/>
              </a:rPr>
            </a:br>
            <a:r>
              <a:rPr lang="en-US" b="0" dirty="0">
                <a:latin typeface="Segoe UI Semibold" panose="020B0502040204020203" pitchFamily="34" charset="0"/>
                <a:cs typeface="Segoe UI Semibold" panose="020B0502040204020203" pitchFamily="34" charset="0"/>
              </a:rPr>
              <a:t>APTA Advocacy and Shaping the Future</a:t>
            </a:r>
          </a:p>
        </p:txBody>
      </p:sp>
    </p:spTree>
    <p:extLst>
      <p:ext uri="{BB962C8B-B14F-4D97-AF65-F5344CB8AC3E}">
        <p14:creationId xmlns:p14="http://schemas.microsoft.com/office/powerpoint/2010/main" val="11981399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A3D8F-1F38-453A-9F0D-B95FFB2A38EF}"/>
              </a:ext>
            </a:extLst>
          </p:cNvPr>
          <p:cNvSpPr>
            <a:spLocks noGrp="1"/>
          </p:cNvSpPr>
          <p:nvPr>
            <p:ph type="title"/>
          </p:nvPr>
        </p:nvSpPr>
        <p:spPr/>
        <p:txBody>
          <a:bodyPr/>
          <a:lstStyle/>
          <a:p>
            <a:r>
              <a:rPr lang="en-US" b="0" dirty="0"/>
              <a:t>Legislative Issues</a:t>
            </a:r>
          </a:p>
        </p:txBody>
      </p:sp>
    </p:spTree>
    <p:extLst>
      <p:ext uri="{BB962C8B-B14F-4D97-AF65-F5344CB8AC3E}">
        <p14:creationId xmlns:p14="http://schemas.microsoft.com/office/powerpoint/2010/main" val="40965888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7D9BE-D460-9348-9F0E-621AED4F5416}"/>
              </a:ext>
            </a:extLst>
          </p:cNvPr>
          <p:cNvSpPr>
            <a:spLocks noGrp="1"/>
          </p:cNvSpPr>
          <p:nvPr>
            <p:ph type="title"/>
          </p:nvPr>
        </p:nvSpPr>
        <p:spPr/>
        <p:txBody>
          <a:bodyPr/>
          <a:lstStyle/>
          <a:p>
            <a:r>
              <a:rPr lang="en-US" dirty="0"/>
              <a:t>2025-2026 APTA Public Policy Priorities</a:t>
            </a:r>
          </a:p>
        </p:txBody>
      </p:sp>
      <p:sp>
        <p:nvSpPr>
          <p:cNvPr id="3" name="Content Placeholder 2">
            <a:extLst>
              <a:ext uri="{FF2B5EF4-FFF2-40B4-BE49-F238E27FC236}">
                <a16:creationId xmlns:a16="http://schemas.microsoft.com/office/drawing/2014/main" id="{DA6396AF-2A9B-DCB9-7539-27389869C1FF}"/>
              </a:ext>
            </a:extLst>
          </p:cNvPr>
          <p:cNvSpPr>
            <a:spLocks noGrp="1"/>
          </p:cNvSpPr>
          <p:nvPr>
            <p:ph sz="half" idx="1"/>
          </p:nvPr>
        </p:nvSpPr>
        <p:spPr/>
        <p:txBody>
          <a:bodyPr/>
          <a:lstStyle/>
          <a:p>
            <a:r>
              <a:rPr lang="en-US" dirty="0"/>
              <a:t>“Road map” for the next two years</a:t>
            </a:r>
          </a:p>
          <a:p>
            <a:r>
              <a:rPr lang="en-US" dirty="0"/>
              <a:t>Educate members </a:t>
            </a:r>
            <a:r>
              <a:rPr lang="en-US"/>
              <a:t>of Congress</a:t>
            </a:r>
            <a:endParaRPr lang="en-US" dirty="0"/>
          </a:p>
        </p:txBody>
      </p:sp>
      <p:pic>
        <p:nvPicPr>
          <p:cNvPr id="5" name="Picture 4">
            <a:extLst>
              <a:ext uri="{FF2B5EF4-FFF2-40B4-BE49-F238E27FC236}">
                <a16:creationId xmlns:a16="http://schemas.microsoft.com/office/drawing/2014/main" id="{595C94C7-2BB0-867E-77C4-5A91D26EB8F2}"/>
              </a:ext>
            </a:extLst>
          </p:cNvPr>
          <p:cNvPicPr>
            <a:picLocks noChangeAspect="1"/>
          </p:cNvPicPr>
          <p:nvPr/>
        </p:nvPicPr>
        <p:blipFill>
          <a:blip r:embed="rId3"/>
          <a:stretch>
            <a:fillRect/>
          </a:stretch>
        </p:blipFill>
        <p:spPr>
          <a:xfrm>
            <a:off x="6096000" y="1371600"/>
            <a:ext cx="3239935" cy="4080566"/>
          </a:xfrm>
          <a:prstGeom prst="rect">
            <a:avLst/>
          </a:prstGeom>
          <a:ln>
            <a:solidFill>
              <a:schemeClr val="accent1"/>
            </a:solidFill>
          </a:ln>
        </p:spPr>
      </p:pic>
    </p:spTree>
    <p:extLst>
      <p:ext uri="{BB962C8B-B14F-4D97-AF65-F5344CB8AC3E}">
        <p14:creationId xmlns:p14="http://schemas.microsoft.com/office/powerpoint/2010/main" val="6123379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A78DA-4B72-0DEE-945E-326FC73B4227}"/>
              </a:ext>
            </a:extLst>
          </p:cNvPr>
          <p:cNvSpPr>
            <a:spLocks noGrp="1"/>
          </p:cNvSpPr>
          <p:nvPr>
            <p:ph type="title"/>
          </p:nvPr>
        </p:nvSpPr>
        <p:spPr/>
        <p:txBody>
          <a:bodyPr/>
          <a:lstStyle/>
          <a:p>
            <a:r>
              <a:rPr lang="en-US" dirty="0"/>
              <a:t>Medicare Payment Reform</a:t>
            </a:r>
          </a:p>
        </p:txBody>
      </p:sp>
      <p:sp>
        <p:nvSpPr>
          <p:cNvPr id="4" name="Content Placeholder 3">
            <a:extLst>
              <a:ext uri="{FF2B5EF4-FFF2-40B4-BE49-F238E27FC236}">
                <a16:creationId xmlns:a16="http://schemas.microsoft.com/office/drawing/2014/main" id="{DB2AF4B4-8C1A-570A-C140-1924E3A7D998}"/>
              </a:ext>
            </a:extLst>
          </p:cNvPr>
          <p:cNvSpPr>
            <a:spLocks noGrp="1"/>
          </p:cNvSpPr>
          <p:nvPr>
            <p:ph sz="half" idx="2"/>
          </p:nvPr>
        </p:nvSpPr>
        <p:spPr>
          <a:xfrm>
            <a:off x="0" y="1371600"/>
            <a:ext cx="11038114" cy="4572000"/>
          </a:xfrm>
        </p:spPr>
        <p:txBody>
          <a:bodyPr/>
          <a:lstStyle/>
          <a:p>
            <a:pPr lvl="2"/>
            <a:r>
              <a:rPr lang="en-US" sz="2800" dirty="0"/>
              <a:t>Key component to permanently reforming the Medicare Physician Fee Schedule.</a:t>
            </a:r>
          </a:p>
          <a:p>
            <a:pPr lvl="2"/>
            <a:r>
              <a:rPr lang="en-US" sz="2800" dirty="0"/>
              <a:t>The MPFS is the only system that does not have an annual update</a:t>
            </a:r>
          </a:p>
          <a:p>
            <a:pPr lvl="2"/>
            <a:r>
              <a:rPr lang="en-US" sz="2800" dirty="0"/>
              <a:t>Costs have gone up while cuts to payment have been implemented</a:t>
            </a:r>
          </a:p>
          <a:p>
            <a:endParaRPr lang="en-US" dirty="0"/>
          </a:p>
        </p:txBody>
      </p:sp>
    </p:spTree>
    <p:extLst>
      <p:ext uri="{BB962C8B-B14F-4D97-AF65-F5344CB8AC3E}">
        <p14:creationId xmlns:p14="http://schemas.microsoft.com/office/powerpoint/2010/main" val="23513832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F5A97-4068-4E40-A133-6E1FBCB07B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EBD217-398A-5DA7-D653-3723A482D02C}"/>
              </a:ext>
            </a:extLst>
          </p:cNvPr>
          <p:cNvSpPr>
            <a:spLocks noGrp="1"/>
          </p:cNvSpPr>
          <p:nvPr>
            <p:ph type="title"/>
          </p:nvPr>
        </p:nvSpPr>
        <p:spPr/>
        <p:txBody>
          <a:bodyPr/>
          <a:lstStyle/>
          <a:p>
            <a:r>
              <a:rPr lang="en-US" dirty="0"/>
              <a:t>Pelvic Health Physical Therapy</a:t>
            </a:r>
          </a:p>
        </p:txBody>
      </p:sp>
      <p:sp>
        <p:nvSpPr>
          <p:cNvPr id="3" name="Content Placeholder 2">
            <a:extLst>
              <a:ext uri="{FF2B5EF4-FFF2-40B4-BE49-F238E27FC236}">
                <a16:creationId xmlns:a16="http://schemas.microsoft.com/office/drawing/2014/main" id="{8784543F-8007-139E-0E45-6C098EF6B82D}"/>
              </a:ext>
            </a:extLst>
          </p:cNvPr>
          <p:cNvSpPr>
            <a:spLocks noGrp="1"/>
          </p:cNvSpPr>
          <p:nvPr>
            <p:ph sz="half" idx="1"/>
          </p:nvPr>
        </p:nvSpPr>
        <p:spPr>
          <a:xfrm>
            <a:off x="640080" y="1371600"/>
            <a:ext cx="10911840" cy="4572000"/>
          </a:xfrm>
        </p:spPr>
        <p:txBody>
          <a:bodyPr/>
          <a:lstStyle/>
          <a:p>
            <a:pPr marL="617220" lvl="1" indent="-342900">
              <a:spcAft>
                <a:spcPts val="0"/>
              </a:spcAft>
              <a:buFont typeface="Symbol" panose="05050102010706020507" pitchFamily="18" charset="2"/>
              <a:buChar char=""/>
            </a:pPr>
            <a:r>
              <a:rPr lang="en-US" sz="2800" dirty="0">
                <a:effectLst/>
                <a:ea typeface="Times New Roman" panose="02020603050405020304" pitchFamily="18" charset="0"/>
              </a:rPr>
              <a:t>Improve awareness of and access to pelvic health physical therapy</a:t>
            </a:r>
          </a:p>
          <a:p>
            <a:pPr marL="617220" lvl="1" indent="-342900">
              <a:spcAft>
                <a:spcPts val="0"/>
              </a:spcAft>
              <a:buFont typeface="Symbol" panose="05050102010706020507" pitchFamily="18" charset="2"/>
              <a:buChar char=""/>
            </a:pPr>
            <a:r>
              <a:rPr lang="en-US" sz="2800" dirty="0">
                <a:effectLst/>
                <a:ea typeface="Times New Roman" panose="02020603050405020304" pitchFamily="18" charset="0"/>
              </a:rPr>
              <a:t>Issue guidance, best practices, and importance or pelvic health physical therapy for postpartum individuals.</a:t>
            </a:r>
          </a:p>
          <a:p>
            <a:endParaRPr lang="en-US" dirty="0"/>
          </a:p>
        </p:txBody>
      </p:sp>
    </p:spTree>
    <p:extLst>
      <p:ext uri="{BB962C8B-B14F-4D97-AF65-F5344CB8AC3E}">
        <p14:creationId xmlns:p14="http://schemas.microsoft.com/office/powerpoint/2010/main" val="6348367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927B1-9CC4-C33D-0F3A-651DB0F7E027}"/>
              </a:ext>
            </a:extLst>
          </p:cNvPr>
          <p:cNvSpPr>
            <a:spLocks noGrp="1"/>
          </p:cNvSpPr>
          <p:nvPr>
            <p:ph type="title"/>
          </p:nvPr>
        </p:nvSpPr>
        <p:spPr/>
        <p:txBody>
          <a:bodyPr/>
          <a:lstStyle/>
          <a:p>
            <a:r>
              <a:rPr lang="en-US" dirty="0"/>
              <a:t>Locum Tenens</a:t>
            </a:r>
          </a:p>
        </p:txBody>
      </p:sp>
      <p:sp>
        <p:nvSpPr>
          <p:cNvPr id="4" name="Content Placeholder 3">
            <a:extLst>
              <a:ext uri="{FF2B5EF4-FFF2-40B4-BE49-F238E27FC236}">
                <a16:creationId xmlns:a16="http://schemas.microsoft.com/office/drawing/2014/main" id="{BB0BF72A-5188-D0E0-54A5-F8F75CBE0738}"/>
              </a:ext>
            </a:extLst>
          </p:cNvPr>
          <p:cNvSpPr>
            <a:spLocks noGrp="1"/>
          </p:cNvSpPr>
          <p:nvPr>
            <p:ph sz="half" idx="2"/>
          </p:nvPr>
        </p:nvSpPr>
        <p:spPr>
          <a:xfrm>
            <a:off x="438411" y="1463040"/>
            <a:ext cx="10821771" cy="4572000"/>
          </a:xfrm>
        </p:spPr>
        <p:txBody>
          <a:bodyPr/>
          <a:lstStyle/>
          <a:p>
            <a:pPr marL="617220" lvl="1" indent="-342900">
              <a:lnSpc>
                <a:spcPct val="110000"/>
              </a:lnSpc>
              <a:spcAft>
                <a:spcPts val="0"/>
              </a:spcAft>
              <a:buFont typeface="Symbol" panose="05050102010706020507" pitchFamily="18" charset="2"/>
              <a:buChar char=""/>
            </a:pPr>
            <a:r>
              <a:rPr lang="en-US" dirty="0">
                <a:latin typeface="+mn-lt"/>
              </a:rPr>
              <a:t>Prevent Interruptions in Physical Therapy Act (H.R. 1517)</a:t>
            </a:r>
          </a:p>
          <a:p>
            <a:pPr marL="617220" lvl="1" indent="-342900">
              <a:lnSpc>
                <a:spcPct val="110000"/>
              </a:lnSpc>
              <a:spcAft>
                <a:spcPts val="0"/>
              </a:spcAft>
              <a:buFont typeface="Symbol" panose="05050102010706020507" pitchFamily="18" charset="2"/>
              <a:buChar char=""/>
            </a:pPr>
            <a:r>
              <a:rPr lang="en-US" dirty="0">
                <a:latin typeface="+mn-lt"/>
              </a:rPr>
              <a:t>Locum tenens means “to hold the place or substitute”</a:t>
            </a:r>
          </a:p>
          <a:p>
            <a:pPr marL="617220" lvl="1" indent="-342900">
              <a:lnSpc>
                <a:spcPct val="110000"/>
              </a:lnSpc>
              <a:spcAft>
                <a:spcPts val="0"/>
              </a:spcAft>
              <a:buFont typeface="Symbol" panose="05050102010706020507" pitchFamily="18" charset="2"/>
              <a:buChar char=""/>
            </a:pPr>
            <a:r>
              <a:rPr lang="en-US" dirty="0">
                <a:effectLst/>
                <a:latin typeface="+mn-lt"/>
                <a:ea typeface="Times New Roman" panose="02020603050405020304" pitchFamily="18" charset="0"/>
              </a:rPr>
              <a:t>Allows physical </a:t>
            </a:r>
            <a:r>
              <a:rPr lang="en-US" dirty="0">
                <a:latin typeface="+mn-lt"/>
                <a:ea typeface="Times New Roman" panose="02020603050405020304" pitchFamily="18" charset="0"/>
              </a:rPr>
              <a:t>t</a:t>
            </a:r>
            <a:r>
              <a:rPr lang="en-US" dirty="0">
                <a:effectLst/>
                <a:latin typeface="+mn-lt"/>
                <a:ea typeface="Times New Roman" panose="02020603050405020304" pitchFamily="18" charset="0"/>
              </a:rPr>
              <a:t>herapists </a:t>
            </a:r>
            <a:r>
              <a:rPr lang="en-US" dirty="0">
                <a:latin typeface="+mn-lt"/>
                <a:ea typeface="Times New Roman" panose="02020603050405020304" pitchFamily="18" charset="0"/>
              </a:rPr>
              <a:t>t</a:t>
            </a:r>
            <a:r>
              <a:rPr lang="en-US" dirty="0">
                <a:effectLst/>
                <a:latin typeface="+mn-lt"/>
                <a:ea typeface="Times New Roman" panose="02020603050405020304" pitchFamily="18" charset="0"/>
              </a:rPr>
              <a:t>emporary </a:t>
            </a:r>
            <a:r>
              <a:rPr lang="en-US" dirty="0">
                <a:latin typeface="+mn-lt"/>
                <a:ea typeface="Times New Roman" panose="02020603050405020304" pitchFamily="18" charset="0"/>
              </a:rPr>
              <a:t>a</a:t>
            </a:r>
            <a:r>
              <a:rPr lang="en-US" dirty="0">
                <a:effectLst/>
                <a:latin typeface="+mn-lt"/>
                <a:ea typeface="Times New Roman" panose="02020603050405020304" pitchFamily="18" charset="0"/>
              </a:rPr>
              <a:t>bsences from clinic (vacation, continuing education, health care needs, etc.)</a:t>
            </a:r>
          </a:p>
          <a:p>
            <a:pPr marL="274320" lvl="1" indent="0">
              <a:lnSpc>
                <a:spcPct val="110000"/>
              </a:lnSpc>
              <a:spcAft>
                <a:spcPts val="0"/>
              </a:spcAft>
              <a:buNone/>
            </a:pPr>
            <a:endParaRPr lang="en-US" dirty="0">
              <a:effectLst/>
              <a:latin typeface="+mn-lt"/>
              <a:ea typeface="Times New Roman" panose="02020603050405020304" pitchFamily="18" charset="0"/>
            </a:endParaRPr>
          </a:p>
          <a:p>
            <a:endParaRPr lang="en-US" dirty="0"/>
          </a:p>
        </p:txBody>
      </p:sp>
    </p:spTree>
    <p:extLst>
      <p:ext uri="{BB962C8B-B14F-4D97-AF65-F5344CB8AC3E}">
        <p14:creationId xmlns:p14="http://schemas.microsoft.com/office/powerpoint/2010/main" val="18351020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1948E-D0D6-AC29-2AC3-96B36668078D}"/>
              </a:ext>
            </a:extLst>
          </p:cNvPr>
          <p:cNvSpPr>
            <a:spLocks noGrp="1"/>
          </p:cNvSpPr>
          <p:nvPr>
            <p:ph type="title"/>
          </p:nvPr>
        </p:nvSpPr>
        <p:spPr/>
        <p:txBody>
          <a:bodyPr/>
          <a:lstStyle/>
          <a:p>
            <a:r>
              <a:rPr lang="en-US" dirty="0"/>
              <a:t>Falls Prevention</a:t>
            </a:r>
          </a:p>
        </p:txBody>
      </p:sp>
      <p:sp>
        <p:nvSpPr>
          <p:cNvPr id="3" name="Content Placeholder 2">
            <a:extLst>
              <a:ext uri="{FF2B5EF4-FFF2-40B4-BE49-F238E27FC236}">
                <a16:creationId xmlns:a16="http://schemas.microsoft.com/office/drawing/2014/main" id="{0377EC61-D0E8-6B2B-30F8-95C995915667}"/>
              </a:ext>
            </a:extLst>
          </p:cNvPr>
          <p:cNvSpPr>
            <a:spLocks noGrp="1"/>
          </p:cNvSpPr>
          <p:nvPr>
            <p:ph sz="half" idx="1"/>
          </p:nvPr>
        </p:nvSpPr>
        <p:spPr>
          <a:xfrm>
            <a:off x="640079" y="1463040"/>
            <a:ext cx="10593977" cy="4572000"/>
          </a:xfrm>
        </p:spPr>
        <p:txBody>
          <a:bodyPr/>
          <a:lstStyle/>
          <a:p>
            <a:pPr marL="617220" lvl="1" indent="-342900">
              <a:lnSpc>
                <a:spcPct val="110000"/>
              </a:lnSpc>
              <a:spcAft>
                <a:spcPts val="0"/>
              </a:spcAft>
              <a:buFont typeface="Symbol" panose="05050102010706020507" pitchFamily="18" charset="2"/>
              <a:buChar char=""/>
            </a:pPr>
            <a:r>
              <a:rPr lang="en-US" sz="2400" dirty="0">
                <a:latin typeface="+mn-lt"/>
              </a:rPr>
              <a:t>SAFE Act (H.R. 1171)</a:t>
            </a:r>
          </a:p>
          <a:p>
            <a:pPr marL="891540" lvl="2" indent="-342900">
              <a:lnSpc>
                <a:spcPct val="110000"/>
              </a:lnSpc>
              <a:spcAft>
                <a:spcPts val="0"/>
              </a:spcAft>
              <a:buFont typeface="Symbol" panose="05050102010706020507" pitchFamily="18" charset="2"/>
              <a:buChar char=""/>
            </a:pPr>
            <a:r>
              <a:rPr lang="en-US" dirty="0">
                <a:latin typeface="+mn-lt"/>
              </a:rPr>
              <a:t>Stopping Addiction and Falls for the Elderly Act</a:t>
            </a:r>
          </a:p>
          <a:p>
            <a:pPr marL="617220" lvl="1" indent="-342900">
              <a:lnSpc>
                <a:spcPct val="110000"/>
              </a:lnSpc>
              <a:spcAft>
                <a:spcPts val="0"/>
              </a:spcAft>
              <a:buFont typeface="Symbol" panose="05050102010706020507" pitchFamily="18" charset="2"/>
              <a:buChar char=""/>
            </a:pPr>
            <a:r>
              <a:rPr lang="en-US" sz="2400" dirty="0">
                <a:latin typeface="+mn-lt"/>
              </a:rPr>
              <a:t>Expand and increase access to falls screening and prevention</a:t>
            </a:r>
          </a:p>
          <a:p>
            <a:pPr marL="891540" lvl="2" indent="-342900">
              <a:lnSpc>
                <a:spcPct val="110000"/>
              </a:lnSpc>
              <a:spcAft>
                <a:spcPts val="0"/>
              </a:spcAft>
              <a:buFont typeface="Symbol" panose="05050102010706020507" pitchFamily="18" charset="2"/>
              <a:buChar char=""/>
            </a:pPr>
            <a:r>
              <a:rPr lang="en-US" dirty="0">
                <a:latin typeface="+mn-lt"/>
              </a:rPr>
              <a:t>“Welcome to Medicare” visit, or Initial Preventive Physical Examination (IPPE)</a:t>
            </a:r>
          </a:p>
          <a:p>
            <a:pPr marL="891540" lvl="2" indent="-342900">
              <a:lnSpc>
                <a:spcPct val="110000"/>
              </a:lnSpc>
              <a:spcAft>
                <a:spcPts val="0"/>
              </a:spcAft>
              <a:buFont typeface="Symbol" panose="05050102010706020507" pitchFamily="18" charset="2"/>
              <a:buChar char=""/>
            </a:pPr>
            <a:r>
              <a:rPr lang="en-US" dirty="0">
                <a:latin typeface="+mn-lt"/>
              </a:rPr>
              <a:t>Medicare Annual Wellness visit (AWV)</a:t>
            </a:r>
          </a:p>
          <a:p>
            <a:pPr marL="891540" lvl="2" indent="-342900">
              <a:lnSpc>
                <a:spcPct val="110000"/>
              </a:lnSpc>
              <a:spcAft>
                <a:spcPts val="0"/>
              </a:spcAft>
              <a:buFont typeface="Symbol" panose="05050102010706020507" pitchFamily="18" charset="2"/>
              <a:buChar char=""/>
            </a:pPr>
            <a:r>
              <a:rPr lang="en-US" dirty="0">
                <a:latin typeface="+mn-lt"/>
              </a:rPr>
              <a:t>Physical therapist can help assess risk factors and develop a plan to address them to help avoid falls.</a:t>
            </a:r>
          </a:p>
          <a:p>
            <a:pPr marL="891540" lvl="2" indent="-342900">
              <a:lnSpc>
                <a:spcPct val="110000"/>
              </a:lnSpc>
              <a:spcAft>
                <a:spcPts val="0"/>
              </a:spcAft>
              <a:buFont typeface="Symbol" panose="05050102010706020507" pitchFamily="18" charset="2"/>
              <a:buChar char=""/>
            </a:pPr>
            <a:r>
              <a:rPr lang="en-US" dirty="0">
                <a:latin typeface="+mn-lt"/>
              </a:rPr>
              <a:t>May reduce long-term opioid medication use.</a:t>
            </a:r>
          </a:p>
          <a:p>
            <a:endParaRPr lang="en-US" dirty="0"/>
          </a:p>
        </p:txBody>
      </p:sp>
    </p:spTree>
    <p:extLst>
      <p:ext uri="{BB962C8B-B14F-4D97-AF65-F5344CB8AC3E}">
        <p14:creationId xmlns:p14="http://schemas.microsoft.com/office/powerpoint/2010/main" val="9116804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4C7BA-F459-617C-2758-FFD9091E841D}"/>
              </a:ext>
            </a:extLst>
          </p:cNvPr>
          <p:cNvSpPr>
            <a:spLocks noGrp="1"/>
          </p:cNvSpPr>
          <p:nvPr>
            <p:ph type="title"/>
          </p:nvPr>
        </p:nvSpPr>
        <p:spPr/>
        <p:txBody>
          <a:bodyPr/>
          <a:lstStyle/>
          <a:p>
            <a:r>
              <a:rPr lang="en-US" dirty="0"/>
              <a:t>Student Loan Repayment/Community Health Centers</a:t>
            </a:r>
          </a:p>
        </p:txBody>
      </p:sp>
      <p:sp>
        <p:nvSpPr>
          <p:cNvPr id="3" name="Content Placeholder 2">
            <a:extLst>
              <a:ext uri="{FF2B5EF4-FFF2-40B4-BE49-F238E27FC236}">
                <a16:creationId xmlns:a16="http://schemas.microsoft.com/office/drawing/2014/main" id="{D7A99B35-89F1-684F-5AE4-80F1D3CF9724}"/>
              </a:ext>
            </a:extLst>
          </p:cNvPr>
          <p:cNvSpPr>
            <a:spLocks noGrp="1"/>
          </p:cNvSpPr>
          <p:nvPr>
            <p:ph sz="half" idx="1"/>
          </p:nvPr>
        </p:nvSpPr>
        <p:spPr>
          <a:xfrm>
            <a:off x="640079" y="1463040"/>
            <a:ext cx="9548949" cy="4572000"/>
          </a:xfrm>
        </p:spPr>
        <p:txBody>
          <a:bodyPr/>
          <a:lstStyle/>
          <a:p>
            <a:r>
              <a:rPr lang="en-US" sz="2800" dirty="0"/>
              <a:t>Add PTs as primary health services providers in Community Health Centers (CHCs). </a:t>
            </a:r>
          </a:p>
          <a:p>
            <a:r>
              <a:rPr lang="en-US" sz="2800" dirty="0"/>
              <a:t>Add PTs to the National Health Service Corps Loan Repayment Program</a:t>
            </a:r>
          </a:p>
          <a:p>
            <a:endParaRPr lang="en-US" dirty="0"/>
          </a:p>
        </p:txBody>
      </p:sp>
    </p:spTree>
    <p:extLst>
      <p:ext uri="{BB962C8B-B14F-4D97-AF65-F5344CB8AC3E}">
        <p14:creationId xmlns:p14="http://schemas.microsoft.com/office/powerpoint/2010/main" val="27787451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D5D902-7C6D-E514-1814-779B801FFD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6DC602-AA8F-8147-8325-F02E725B3B4C}"/>
              </a:ext>
            </a:extLst>
          </p:cNvPr>
          <p:cNvSpPr>
            <a:spLocks noGrp="1"/>
          </p:cNvSpPr>
          <p:nvPr>
            <p:ph type="title"/>
          </p:nvPr>
        </p:nvSpPr>
        <p:spPr/>
        <p:txBody>
          <a:bodyPr/>
          <a:lstStyle/>
          <a:p>
            <a:r>
              <a:rPr lang="en-US" b="0" dirty="0"/>
              <a:t>Regulatory Issues</a:t>
            </a:r>
          </a:p>
        </p:txBody>
      </p:sp>
    </p:spTree>
    <p:extLst>
      <p:ext uri="{BB962C8B-B14F-4D97-AF65-F5344CB8AC3E}">
        <p14:creationId xmlns:p14="http://schemas.microsoft.com/office/powerpoint/2010/main" val="414850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5D7D7-77AF-DA53-4F0E-35CFE6128A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B2FEE2-36EC-DA3B-FBE3-09BBB55189DF}"/>
              </a:ext>
            </a:extLst>
          </p:cNvPr>
          <p:cNvSpPr>
            <a:spLocks noGrp="1"/>
          </p:cNvSpPr>
          <p:nvPr>
            <p:ph type="title"/>
          </p:nvPr>
        </p:nvSpPr>
        <p:spPr/>
        <p:txBody>
          <a:bodyPr/>
          <a:lstStyle/>
          <a:p>
            <a:r>
              <a:rPr lang="en-US" dirty="0"/>
              <a:t>Regulatory Landscape</a:t>
            </a:r>
          </a:p>
        </p:txBody>
      </p:sp>
      <p:sp>
        <p:nvSpPr>
          <p:cNvPr id="10" name="Oval 9">
            <a:extLst>
              <a:ext uri="{FF2B5EF4-FFF2-40B4-BE49-F238E27FC236}">
                <a16:creationId xmlns:a16="http://schemas.microsoft.com/office/drawing/2014/main" id="{6CE41297-4C3B-9BD1-89D1-28DDB964AE44}"/>
              </a:ext>
            </a:extLst>
          </p:cNvPr>
          <p:cNvSpPr/>
          <p:nvPr/>
        </p:nvSpPr>
        <p:spPr>
          <a:xfrm>
            <a:off x="810888" y="1729299"/>
            <a:ext cx="1522476" cy="1522476"/>
          </a:xfrm>
          <a:prstGeom prst="ellipse">
            <a:avLst/>
          </a:prstGeom>
          <a:blipFill rotWithShape="1">
            <a:blip r:embed="rId3"/>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defPPr>
              <a:defRPr lang="en-US"/>
            </a:defPPr>
            <a:lvl1pPr marL="0" algn="l" defTabSz="914400" rtl="0" eaLnBrk="1" latinLnBrk="0" hangingPunct="1">
              <a:defRPr sz="1800" kern="1200">
                <a:solidFill>
                  <a:schemeClr val="lt1">
                    <a:hueOff val="0"/>
                    <a:satOff val="0"/>
                    <a:lumOff val="0"/>
                    <a:alphaOff val="0"/>
                  </a:schemeClr>
                </a:solidFill>
                <a:latin typeface="+mn-lt"/>
                <a:ea typeface="+mn-ea"/>
                <a:cs typeface="+mn-cs"/>
              </a:defRPr>
            </a:lvl1pPr>
            <a:lvl2pPr marL="457200" algn="l" defTabSz="914400" rtl="0" eaLnBrk="1" latinLnBrk="0" hangingPunct="1">
              <a:defRPr sz="1800" kern="1200">
                <a:solidFill>
                  <a:schemeClr val="lt1">
                    <a:hueOff val="0"/>
                    <a:satOff val="0"/>
                    <a:lumOff val="0"/>
                    <a:alphaOff val="0"/>
                  </a:schemeClr>
                </a:solidFill>
                <a:latin typeface="+mn-lt"/>
                <a:ea typeface="+mn-ea"/>
                <a:cs typeface="+mn-cs"/>
              </a:defRPr>
            </a:lvl2pPr>
            <a:lvl3pPr marL="914400" algn="l" defTabSz="914400" rtl="0" eaLnBrk="1" latinLnBrk="0" hangingPunct="1">
              <a:defRPr sz="1800" kern="1200">
                <a:solidFill>
                  <a:schemeClr val="lt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lt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lt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lt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lt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lt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lt1">
                    <a:hueOff val="0"/>
                    <a:satOff val="0"/>
                    <a:lumOff val="0"/>
                    <a:alphaOff val="0"/>
                  </a:schemeClr>
                </a:solidFill>
                <a:latin typeface="+mn-lt"/>
                <a:ea typeface="+mn-ea"/>
                <a:cs typeface="+mn-cs"/>
              </a:defRPr>
            </a:lvl9pPr>
          </a:lstStyle>
          <a:p>
            <a:endParaRPr lang="en-US"/>
          </a:p>
        </p:txBody>
      </p:sp>
      <p:sp>
        <p:nvSpPr>
          <p:cNvPr id="12" name="Oval 11">
            <a:extLst>
              <a:ext uri="{FF2B5EF4-FFF2-40B4-BE49-F238E27FC236}">
                <a16:creationId xmlns:a16="http://schemas.microsoft.com/office/drawing/2014/main" id="{1C55C443-1D0E-2939-099E-56F73BD606ED}"/>
              </a:ext>
            </a:extLst>
          </p:cNvPr>
          <p:cNvSpPr/>
          <p:nvPr/>
        </p:nvSpPr>
        <p:spPr>
          <a:xfrm>
            <a:off x="3000636" y="1729299"/>
            <a:ext cx="1522476" cy="1522476"/>
          </a:xfrm>
          <a:prstGeom prst="ellipse">
            <a:avLst/>
          </a:prstGeom>
          <a:blipFill rotWithShape="1">
            <a:blip r:embed="rId4">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defPPr>
              <a:defRPr lang="en-US"/>
            </a:defPPr>
            <a:lvl1pPr marL="0" algn="l" defTabSz="914400" rtl="0" eaLnBrk="1" latinLnBrk="0" hangingPunct="1">
              <a:defRPr sz="1800" kern="1200">
                <a:solidFill>
                  <a:schemeClr val="lt1">
                    <a:hueOff val="0"/>
                    <a:satOff val="0"/>
                    <a:lumOff val="0"/>
                    <a:alphaOff val="0"/>
                  </a:schemeClr>
                </a:solidFill>
                <a:latin typeface="+mn-lt"/>
                <a:ea typeface="+mn-ea"/>
                <a:cs typeface="+mn-cs"/>
              </a:defRPr>
            </a:lvl1pPr>
            <a:lvl2pPr marL="457200" algn="l" defTabSz="914400" rtl="0" eaLnBrk="1" latinLnBrk="0" hangingPunct="1">
              <a:defRPr sz="1800" kern="1200">
                <a:solidFill>
                  <a:schemeClr val="lt1">
                    <a:hueOff val="0"/>
                    <a:satOff val="0"/>
                    <a:lumOff val="0"/>
                    <a:alphaOff val="0"/>
                  </a:schemeClr>
                </a:solidFill>
                <a:latin typeface="+mn-lt"/>
                <a:ea typeface="+mn-ea"/>
                <a:cs typeface="+mn-cs"/>
              </a:defRPr>
            </a:lvl2pPr>
            <a:lvl3pPr marL="914400" algn="l" defTabSz="914400" rtl="0" eaLnBrk="1" latinLnBrk="0" hangingPunct="1">
              <a:defRPr sz="1800" kern="1200">
                <a:solidFill>
                  <a:schemeClr val="lt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lt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lt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lt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lt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lt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lt1">
                    <a:hueOff val="0"/>
                    <a:satOff val="0"/>
                    <a:lumOff val="0"/>
                    <a:alphaOff val="0"/>
                  </a:schemeClr>
                </a:solidFill>
                <a:latin typeface="+mn-lt"/>
                <a:ea typeface="+mn-ea"/>
                <a:cs typeface="+mn-cs"/>
              </a:defRPr>
            </a:lvl9pPr>
          </a:lstStyle>
          <a:p>
            <a:endParaRPr lang="en-US"/>
          </a:p>
        </p:txBody>
      </p:sp>
      <p:sp>
        <p:nvSpPr>
          <p:cNvPr id="14" name="Oval 13">
            <a:extLst>
              <a:ext uri="{FF2B5EF4-FFF2-40B4-BE49-F238E27FC236}">
                <a16:creationId xmlns:a16="http://schemas.microsoft.com/office/drawing/2014/main" id="{F57D0F03-E521-F049-953E-175081AB7418}"/>
              </a:ext>
            </a:extLst>
          </p:cNvPr>
          <p:cNvSpPr/>
          <p:nvPr/>
        </p:nvSpPr>
        <p:spPr>
          <a:xfrm>
            <a:off x="5334762" y="1729299"/>
            <a:ext cx="1522476" cy="1522476"/>
          </a:xfrm>
          <a:prstGeom prst="ellipse">
            <a:avLst/>
          </a:prstGeom>
          <a:blipFill rotWithShape="1">
            <a:blip r:embed="rId5"/>
            <a:srcRect/>
            <a:stretch>
              <a:fillRect l="-39000" r="-39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defPPr>
              <a:defRPr lang="en-US"/>
            </a:defPPr>
            <a:lvl1pPr marL="0" algn="l" defTabSz="914400" rtl="0" eaLnBrk="1" latinLnBrk="0" hangingPunct="1">
              <a:defRPr sz="1800" kern="1200">
                <a:solidFill>
                  <a:schemeClr val="lt1">
                    <a:hueOff val="0"/>
                    <a:satOff val="0"/>
                    <a:lumOff val="0"/>
                    <a:alphaOff val="0"/>
                  </a:schemeClr>
                </a:solidFill>
                <a:latin typeface="+mn-lt"/>
                <a:ea typeface="+mn-ea"/>
                <a:cs typeface="+mn-cs"/>
              </a:defRPr>
            </a:lvl1pPr>
            <a:lvl2pPr marL="457200" algn="l" defTabSz="914400" rtl="0" eaLnBrk="1" latinLnBrk="0" hangingPunct="1">
              <a:defRPr sz="1800" kern="1200">
                <a:solidFill>
                  <a:schemeClr val="lt1">
                    <a:hueOff val="0"/>
                    <a:satOff val="0"/>
                    <a:lumOff val="0"/>
                    <a:alphaOff val="0"/>
                  </a:schemeClr>
                </a:solidFill>
                <a:latin typeface="+mn-lt"/>
                <a:ea typeface="+mn-ea"/>
                <a:cs typeface="+mn-cs"/>
              </a:defRPr>
            </a:lvl2pPr>
            <a:lvl3pPr marL="914400" algn="l" defTabSz="914400" rtl="0" eaLnBrk="1" latinLnBrk="0" hangingPunct="1">
              <a:defRPr sz="1800" kern="1200">
                <a:solidFill>
                  <a:schemeClr val="lt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lt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lt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lt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lt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lt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lt1">
                    <a:hueOff val="0"/>
                    <a:satOff val="0"/>
                    <a:lumOff val="0"/>
                    <a:alphaOff val="0"/>
                  </a:schemeClr>
                </a:solidFill>
                <a:latin typeface="+mn-lt"/>
                <a:ea typeface="+mn-ea"/>
                <a:cs typeface="+mn-cs"/>
              </a:defRPr>
            </a:lvl9pPr>
          </a:lstStyle>
          <a:p>
            <a:endParaRPr lang="en-US"/>
          </a:p>
        </p:txBody>
      </p:sp>
      <p:sp>
        <p:nvSpPr>
          <p:cNvPr id="15" name="Oval 14">
            <a:extLst>
              <a:ext uri="{FF2B5EF4-FFF2-40B4-BE49-F238E27FC236}">
                <a16:creationId xmlns:a16="http://schemas.microsoft.com/office/drawing/2014/main" id="{10D35AF2-895E-A313-4B21-9BA53EF1E41B}"/>
              </a:ext>
            </a:extLst>
          </p:cNvPr>
          <p:cNvSpPr/>
          <p:nvPr/>
        </p:nvSpPr>
        <p:spPr>
          <a:xfrm>
            <a:off x="7500446" y="1729299"/>
            <a:ext cx="1522476" cy="1522476"/>
          </a:xfrm>
          <a:prstGeom prst="ellipse">
            <a:avLst/>
          </a:prstGeom>
          <a:blipFill rotWithShape="1">
            <a:blip r:embed="rId6"/>
            <a:srcRect/>
            <a:stretch>
              <a:fillRect l="-1000" r="-1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defPPr>
              <a:defRPr lang="en-US"/>
            </a:defPPr>
            <a:lvl1pPr marL="0" algn="l" defTabSz="914400" rtl="0" eaLnBrk="1" latinLnBrk="0" hangingPunct="1">
              <a:defRPr sz="1800" kern="1200">
                <a:solidFill>
                  <a:schemeClr val="lt1">
                    <a:hueOff val="0"/>
                    <a:satOff val="0"/>
                    <a:lumOff val="0"/>
                    <a:alphaOff val="0"/>
                  </a:schemeClr>
                </a:solidFill>
                <a:latin typeface="+mn-lt"/>
                <a:ea typeface="+mn-ea"/>
                <a:cs typeface="+mn-cs"/>
              </a:defRPr>
            </a:lvl1pPr>
            <a:lvl2pPr marL="457200" algn="l" defTabSz="914400" rtl="0" eaLnBrk="1" latinLnBrk="0" hangingPunct="1">
              <a:defRPr sz="1800" kern="1200">
                <a:solidFill>
                  <a:schemeClr val="lt1">
                    <a:hueOff val="0"/>
                    <a:satOff val="0"/>
                    <a:lumOff val="0"/>
                    <a:alphaOff val="0"/>
                  </a:schemeClr>
                </a:solidFill>
                <a:latin typeface="+mn-lt"/>
                <a:ea typeface="+mn-ea"/>
                <a:cs typeface="+mn-cs"/>
              </a:defRPr>
            </a:lvl2pPr>
            <a:lvl3pPr marL="914400" algn="l" defTabSz="914400" rtl="0" eaLnBrk="1" latinLnBrk="0" hangingPunct="1">
              <a:defRPr sz="1800" kern="1200">
                <a:solidFill>
                  <a:schemeClr val="lt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lt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lt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lt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lt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lt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lt1">
                    <a:hueOff val="0"/>
                    <a:satOff val="0"/>
                    <a:lumOff val="0"/>
                    <a:alphaOff val="0"/>
                  </a:schemeClr>
                </a:solidFill>
                <a:latin typeface="+mn-lt"/>
                <a:ea typeface="+mn-ea"/>
                <a:cs typeface="+mn-cs"/>
              </a:defRPr>
            </a:lvl9pPr>
          </a:lstStyle>
          <a:p>
            <a:endParaRPr lang="en-US"/>
          </a:p>
        </p:txBody>
      </p:sp>
      <p:sp>
        <p:nvSpPr>
          <p:cNvPr id="17" name="Oval 16">
            <a:extLst>
              <a:ext uri="{FF2B5EF4-FFF2-40B4-BE49-F238E27FC236}">
                <a16:creationId xmlns:a16="http://schemas.microsoft.com/office/drawing/2014/main" id="{CECD5A1D-916A-C93D-81DE-C2A9D45EFF53}"/>
              </a:ext>
            </a:extLst>
          </p:cNvPr>
          <p:cNvSpPr/>
          <p:nvPr/>
        </p:nvSpPr>
        <p:spPr>
          <a:xfrm>
            <a:off x="9666130" y="1729299"/>
            <a:ext cx="1522476" cy="1522476"/>
          </a:xfrm>
          <a:prstGeom prst="ellipse">
            <a:avLst/>
          </a:prstGeom>
          <a:blipFill>
            <a:blip r:embed="rId7">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defPPr>
              <a:defRPr lang="en-US"/>
            </a:defPPr>
            <a:lvl1pPr marL="0" algn="l" defTabSz="914400" rtl="0" eaLnBrk="1" latinLnBrk="0" hangingPunct="1">
              <a:defRPr sz="1800" kern="1200">
                <a:solidFill>
                  <a:schemeClr val="lt1">
                    <a:hueOff val="0"/>
                    <a:satOff val="0"/>
                    <a:lumOff val="0"/>
                    <a:alphaOff val="0"/>
                  </a:schemeClr>
                </a:solidFill>
                <a:latin typeface="+mn-lt"/>
                <a:ea typeface="+mn-ea"/>
                <a:cs typeface="+mn-cs"/>
              </a:defRPr>
            </a:lvl1pPr>
            <a:lvl2pPr marL="457200" algn="l" defTabSz="914400" rtl="0" eaLnBrk="1" latinLnBrk="0" hangingPunct="1">
              <a:defRPr sz="1800" kern="1200">
                <a:solidFill>
                  <a:schemeClr val="lt1">
                    <a:hueOff val="0"/>
                    <a:satOff val="0"/>
                    <a:lumOff val="0"/>
                    <a:alphaOff val="0"/>
                  </a:schemeClr>
                </a:solidFill>
                <a:latin typeface="+mn-lt"/>
                <a:ea typeface="+mn-ea"/>
                <a:cs typeface="+mn-cs"/>
              </a:defRPr>
            </a:lvl2pPr>
            <a:lvl3pPr marL="914400" algn="l" defTabSz="914400" rtl="0" eaLnBrk="1" latinLnBrk="0" hangingPunct="1">
              <a:defRPr sz="1800" kern="1200">
                <a:solidFill>
                  <a:schemeClr val="lt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lt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lt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lt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lt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lt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lt1">
                    <a:hueOff val="0"/>
                    <a:satOff val="0"/>
                    <a:lumOff val="0"/>
                    <a:alphaOff val="0"/>
                  </a:schemeClr>
                </a:solidFill>
                <a:latin typeface="+mn-lt"/>
                <a:ea typeface="+mn-ea"/>
                <a:cs typeface="+mn-cs"/>
              </a:defRPr>
            </a:lvl9pPr>
          </a:lstStyle>
          <a:p>
            <a:endParaRPr lang="en-US"/>
          </a:p>
        </p:txBody>
      </p:sp>
      <p:sp>
        <p:nvSpPr>
          <p:cNvPr id="22" name="Text Placeholder 3">
            <a:extLst>
              <a:ext uri="{FF2B5EF4-FFF2-40B4-BE49-F238E27FC236}">
                <a16:creationId xmlns:a16="http://schemas.microsoft.com/office/drawing/2014/main" id="{B330A95E-3729-D7B2-71C0-1FD6C161E2FF}"/>
              </a:ext>
            </a:extLst>
          </p:cNvPr>
          <p:cNvSpPr txBox="1">
            <a:spLocks/>
          </p:cNvSpPr>
          <p:nvPr/>
        </p:nvSpPr>
        <p:spPr>
          <a:xfrm>
            <a:off x="9666130" y="3405752"/>
            <a:ext cx="2468880" cy="1555750"/>
          </a:xfrm>
          <a:prstGeom prst="rect">
            <a:avLst/>
          </a:prstGeom>
        </p:spPr>
        <p:txBody>
          <a:bodyPr/>
          <a:lstStyle>
            <a:lvl1pPr marL="274320" indent="-274320" algn="l" defTabSz="914400" rtl="0" eaLnBrk="1" latinLnBrk="0" hangingPunct="1">
              <a:lnSpc>
                <a:spcPct val="100000"/>
              </a:lnSpc>
              <a:spcBef>
                <a:spcPts val="0"/>
              </a:spcBef>
              <a:spcAft>
                <a:spcPts val="600"/>
              </a:spcAft>
              <a:buFont typeface="Arial" panose="020B0604020202020204" pitchFamily="34" charset="0"/>
              <a:buChar char="•"/>
              <a:defRPr sz="2800" b="0" i="0" kern="1200">
                <a:solidFill>
                  <a:schemeClr val="tx2"/>
                </a:solidFill>
                <a:latin typeface="Segoe UI" panose="020B0502040204020203" pitchFamily="34" charset="0"/>
                <a:ea typeface="+mn-ea"/>
                <a:cs typeface="Segoe UI" panose="020B0502040204020203" pitchFamily="34" charset="0"/>
              </a:defRPr>
            </a:lvl1pPr>
            <a:lvl2pPr marL="548640" indent="-274320" algn="l" defTabSz="914400" rtl="0" eaLnBrk="1" latinLnBrk="0" hangingPunct="1">
              <a:lnSpc>
                <a:spcPct val="100000"/>
              </a:lnSpc>
              <a:spcBef>
                <a:spcPts val="0"/>
              </a:spcBef>
              <a:spcAft>
                <a:spcPts val="600"/>
              </a:spcAft>
              <a:buFont typeface="Arial" panose="020B0604020202020204" pitchFamily="34" charset="0"/>
              <a:buChar char="•"/>
              <a:defRPr sz="2400" b="0" i="0" kern="1200">
                <a:solidFill>
                  <a:schemeClr val="tx2"/>
                </a:solidFill>
                <a:latin typeface="Segoe UI" panose="020B0502040204020203" pitchFamily="34" charset="0"/>
                <a:ea typeface="+mn-ea"/>
                <a:cs typeface="Segoe UI" panose="020B0502040204020203" pitchFamily="34" charset="0"/>
              </a:defRPr>
            </a:lvl2pPr>
            <a:lvl3pPr marL="822960" indent="-274320" algn="l" defTabSz="914400" rtl="0" eaLnBrk="1" latinLnBrk="0" hangingPunct="1">
              <a:lnSpc>
                <a:spcPct val="100000"/>
              </a:lnSpc>
              <a:spcBef>
                <a:spcPts val="0"/>
              </a:spcBef>
              <a:spcAft>
                <a:spcPts val="600"/>
              </a:spcAft>
              <a:buFont typeface="Arial" panose="020B0604020202020204" pitchFamily="34" charset="0"/>
              <a:buChar char="•"/>
              <a:defRPr sz="2000" b="0" i="0" kern="1200">
                <a:solidFill>
                  <a:schemeClr val="tx2"/>
                </a:solidFill>
                <a:latin typeface="Segoe UI" panose="020B0502040204020203" pitchFamily="34" charset="0"/>
                <a:ea typeface="+mn-ea"/>
                <a:cs typeface="Segoe UI" panose="020B0502040204020203" pitchFamily="34" charset="0"/>
              </a:defRPr>
            </a:lvl3pPr>
            <a:lvl4pPr marL="1097280" indent="-274320" algn="l" defTabSz="914400" rtl="0" eaLnBrk="1" latinLnBrk="0" hangingPunct="1">
              <a:lnSpc>
                <a:spcPct val="100000"/>
              </a:lnSpc>
              <a:spcBef>
                <a:spcPts val="0"/>
              </a:spcBef>
              <a:spcAft>
                <a:spcPts val="600"/>
              </a:spcAft>
              <a:buFont typeface="Arial" panose="020B0604020202020204" pitchFamily="34" charset="0"/>
              <a:buChar char="•"/>
              <a:defRPr sz="1800" b="0" i="0" kern="1200">
                <a:solidFill>
                  <a:schemeClr val="tx2"/>
                </a:solidFill>
                <a:latin typeface="Segoe UI" panose="020B0502040204020203" pitchFamily="34" charset="0"/>
                <a:ea typeface="+mn-ea"/>
                <a:cs typeface="Segoe UI" panose="020B0502040204020203" pitchFamily="34" charset="0"/>
              </a:defRPr>
            </a:lvl4pPr>
            <a:lvl5pPr marL="1371600" indent="-274320" algn="l" defTabSz="914400" rtl="0" eaLnBrk="1" latinLnBrk="0" hangingPunct="1">
              <a:lnSpc>
                <a:spcPct val="100000"/>
              </a:lnSpc>
              <a:spcBef>
                <a:spcPts val="0"/>
              </a:spcBef>
              <a:spcAft>
                <a:spcPts val="600"/>
              </a:spcAft>
              <a:buFont typeface="Arial" panose="020B0604020202020204" pitchFamily="34" charset="0"/>
              <a:buChar char="•"/>
              <a:defRPr sz="1800" b="0" i="0"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Veterans</a:t>
            </a:r>
          </a:p>
          <a:p>
            <a:pPr marL="0" indent="0">
              <a:buNone/>
            </a:pPr>
            <a:endParaRPr lang="en-US" dirty="0"/>
          </a:p>
        </p:txBody>
      </p:sp>
      <p:sp>
        <p:nvSpPr>
          <p:cNvPr id="23" name="Text Placeholder 3">
            <a:extLst>
              <a:ext uri="{FF2B5EF4-FFF2-40B4-BE49-F238E27FC236}">
                <a16:creationId xmlns:a16="http://schemas.microsoft.com/office/drawing/2014/main" id="{A057E2DD-9CEB-FE10-46D9-9723C40263D6}"/>
              </a:ext>
            </a:extLst>
          </p:cNvPr>
          <p:cNvSpPr txBox="1">
            <a:spLocks/>
          </p:cNvSpPr>
          <p:nvPr/>
        </p:nvSpPr>
        <p:spPr>
          <a:xfrm>
            <a:off x="732226" y="3339885"/>
            <a:ext cx="1763002" cy="1555750"/>
          </a:xfrm>
          <a:prstGeom prst="rect">
            <a:avLst/>
          </a:prstGeom>
        </p:spPr>
        <p:txBody>
          <a:bodyPr/>
          <a:lstStyle>
            <a:lvl1pPr marL="274320" indent="-274320" algn="l" defTabSz="914400" rtl="0" eaLnBrk="1" latinLnBrk="0" hangingPunct="1">
              <a:lnSpc>
                <a:spcPct val="100000"/>
              </a:lnSpc>
              <a:spcBef>
                <a:spcPts val="0"/>
              </a:spcBef>
              <a:spcAft>
                <a:spcPts val="600"/>
              </a:spcAft>
              <a:buFont typeface="Arial" panose="020B0604020202020204" pitchFamily="34" charset="0"/>
              <a:buChar char="•"/>
              <a:defRPr sz="2800" b="0" i="0" kern="1200">
                <a:solidFill>
                  <a:schemeClr val="tx2"/>
                </a:solidFill>
                <a:latin typeface="Segoe UI" panose="020B0502040204020203" pitchFamily="34" charset="0"/>
                <a:ea typeface="+mn-ea"/>
                <a:cs typeface="Segoe UI" panose="020B0502040204020203" pitchFamily="34" charset="0"/>
              </a:defRPr>
            </a:lvl1pPr>
            <a:lvl2pPr marL="548640" indent="-274320" algn="l" defTabSz="914400" rtl="0" eaLnBrk="1" latinLnBrk="0" hangingPunct="1">
              <a:lnSpc>
                <a:spcPct val="100000"/>
              </a:lnSpc>
              <a:spcBef>
                <a:spcPts val="0"/>
              </a:spcBef>
              <a:spcAft>
                <a:spcPts val="600"/>
              </a:spcAft>
              <a:buFont typeface="Arial" panose="020B0604020202020204" pitchFamily="34" charset="0"/>
              <a:buChar char="•"/>
              <a:defRPr sz="2400" b="0" i="0" kern="1200">
                <a:solidFill>
                  <a:schemeClr val="tx2"/>
                </a:solidFill>
                <a:latin typeface="Segoe UI" panose="020B0502040204020203" pitchFamily="34" charset="0"/>
                <a:ea typeface="+mn-ea"/>
                <a:cs typeface="Segoe UI" panose="020B0502040204020203" pitchFamily="34" charset="0"/>
              </a:defRPr>
            </a:lvl2pPr>
            <a:lvl3pPr marL="822960" indent="-274320" algn="l" defTabSz="914400" rtl="0" eaLnBrk="1" latinLnBrk="0" hangingPunct="1">
              <a:lnSpc>
                <a:spcPct val="100000"/>
              </a:lnSpc>
              <a:spcBef>
                <a:spcPts val="0"/>
              </a:spcBef>
              <a:spcAft>
                <a:spcPts val="600"/>
              </a:spcAft>
              <a:buFont typeface="Arial" panose="020B0604020202020204" pitchFamily="34" charset="0"/>
              <a:buChar char="•"/>
              <a:defRPr sz="2000" b="0" i="0" kern="1200">
                <a:solidFill>
                  <a:schemeClr val="tx2"/>
                </a:solidFill>
                <a:latin typeface="Segoe UI" panose="020B0502040204020203" pitchFamily="34" charset="0"/>
                <a:ea typeface="+mn-ea"/>
                <a:cs typeface="Segoe UI" panose="020B0502040204020203" pitchFamily="34" charset="0"/>
              </a:defRPr>
            </a:lvl3pPr>
            <a:lvl4pPr marL="1097280" indent="-274320" algn="l" defTabSz="914400" rtl="0" eaLnBrk="1" latinLnBrk="0" hangingPunct="1">
              <a:lnSpc>
                <a:spcPct val="100000"/>
              </a:lnSpc>
              <a:spcBef>
                <a:spcPts val="0"/>
              </a:spcBef>
              <a:spcAft>
                <a:spcPts val="600"/>
              </a:spcAft>
              <a:buFont typeface="Arial" panose="020B0604020202020204" pitchFamily="34" charset="0"/>
              <a:buChar char="•"/>
              <a:defRPr sz="1800" b="0" i="0" kern="1200">
                <a:solidFill>
                  <a:schemeClr val="tx2"/>
                </a:solidFill>
                <a:latin typeface="Segoe UI" panose="020B0502040204020203" pitchFamily="34" charset="0"/>
                <a:ea typeface="+mn-ea"/>
                <a:cs typeface="Segoe UI" panose="020B0502040204020203" pitchFamily="34" charset="0"/>
              </a:defRPr>
            </a:lvl4pPr>
            <a:lvl5pPr marL="1371600" indent="-274320" algn="l" defTabSz="914400" rtl="0" eaLnBrk="1" latinLnBrk="0" hangingPunct="1">
              <a:lnSpc>
                <a:spcPct val="100000"/>
              </a:lnSpc>
              <a:spcBef>
                <a:spcPts val="0"/>
              </a:spcBef>
              <a:spcAft>
                <a:spcPts val="600"/>
              </a:spcAft>
              <a:buFont typeface="Arial" panose="020B0604020202020204" pitchFamily="34" charset="0"/>
              <a:buChar char="•"/>
              <a:defRPr sz="1800" b="0" i="0"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Health and Human Services</a:t>
            </a:r>
            <a:endParaRPr lang="en-US" dirty="0"/>
          </a:p>
        </p:txBody>
      </p:sp>
      <p:sp>
        <p:nvSpPr>
          <p:cNvPr id="24" name="Text Placeholder 3">
            <a:extLst>
              <a:ext uri="{FF2B5EF4-FFF2-40B4-BE49-F238E27FC236}">
                <a16:creationId xmlns:a16="http://schemas.microsoft.com/office/drawing/2014/main" id="{43A832C7-2E62-47C1-B3C2-E2E9F30D1ADD}"/>
              </a:ext>
            </a:extLst>
          </p:cNvPr>
          <p:cNvSpPr txBox="1">
            <a:spLocks/>
          </p:cNvSpPr>
          <p:nvPr/>
        </p:nvSpPr>
        <p:spPr>
          <a:xfrm>
            <a:off x="3000636" y="3339885"/>
            <a:ext cx="2160301" cy="1555750"/>
          </a:xfrm>
          <a:prstGeom prst="rect">
            <a:avLst/>
          </a:prstGeom>
        </p:spPr>
        <p:txBody>
          <a:bodyPr/>
          <a:lstStyle>
            <a:lvl1pPr marL="274320" indent="-274320" algn="l" defTabSz="914400" rtl="0" eaLnBrk="1" latinLnBrk="0" hangingPunct="1">
              <a:lnSpc>
                <a:spcPct val="100000"/>
              </a:lnSpc>
              <a:spcBef>
                <a:spcPts val="0"/>
              </a:spcBef>
              <a:spcAft>
                <a:spcPts val="600"/>
              </a:spcAft>
              <a:buFont typeface="Arial" panose="020B0604020202020204" pitchFamily="34" charset="0"/>
              <a:buChar char="•"/>
              <a:defRPr sz="2800" b="0" i="0" kern="1200">
                <a:solidFill>
                  <a:schemeClr val="tx2"/>
                </a:solidFill>
                <a:latin typeface="Segoe UI" panose="020B0502040204020203" pitchFamily="34" charset="0"/>
                <a:ea typeface="+mn-ea"/>
                <a:cs typeface="Segoe UI" panose="020B0502040204020203" pitchFamily="34" charset="0"/>
              </a:defRPr>
            </a:lvl1pPr>
            <a:lvl2pPr marL="548640" indent="-274320" algn="l" defTabSz="914400" rtl="0" eaLnBrk="1" latinLnBrk="0" hangingPunct="1">
              <a:lnSpc>
                <a:spcPct val="100000"/>
              </a:lnSpc>
              <a:spcBef>
                <a:spcPts val="0"/>
              </a:spcBef>
              <a:spcAft>
                <a:spcPts val="600"/>
              </a:spcAft>
              <a:buFont typeface="Arial" panose="020B0604020202020204" pitchFamily="34" charset="0"/>
              <a:buChar char="•"/>
              <a:defRPr sz="2400" b="0" i="0" kern="1200">
                <a:solidFill>
                  <a:schemeClr val="tx2"/>
                </a:solidFill>
                <a:latin typeface="Segoe UI" panose="020B0502040204020203" pitchFamily="34" charset="0"/>
                <a:ea typeface="+mn-ea"/>
                <a:cs typeface="Segoe UI" panose="020B0502040204020203" pitchFamily="34" charset="0"/>
              </a:defRPr>
            </a:lvl2pPr>
            <a:lvl3pPr marL="822960" indent="-274320" algn="l" defTabSz="914400" rtl="0" eaLnBrk="1" latinLnBrk="0" hangingPunct="1">
              <a:lnSpc>
                <a:spcPct val="100000"/>
              </a:lnSpc>
              <a:spcBef>
                <a:spcPts val="0"/>
              </a:spcBef>
              <a:spcAft>
                <a:spcPts val="600"/>
              </a:spcAft>
              <a:buFont typeface="Arial" panose="020B0604020202020204" pitchFamily="34" charset="0"/>
              <a:buChar char="•"/>
              <a:defRPr sz="2000" b="0" i="0" kern="1200">
                <a:solidFill>
                  <a:schemeClr val="tx2"/>
                </a:solidFill>
                <a:latin typeface="Segoe UI" panose="020B0502040204020203" pitchFamily="34" charset="0"/>
                <a:ea typeface="+mn-ea"/>
                <a:cs typeface="Segoe UI" panose="020B0502040204020203" pitchFamily="34" charset="0"/>
              </a:defRPr>
            </a:lvl3pPr>
            <a:lvl4pPr marL="1097280" indent="-274320" algn="l" defTabSz="914400" rtl="0" eaLnBrk="1" latinLnBrk="0" hangingPunct="1">
              <a:lnSpc>
                <a:spcPct val="100000"/>
              </a:lnSpc>
              <a:spcBef>
                <a:spcPts val="0"/>
              </a:spcBef>
              <a:spcAft>
                <a:spcPts val="600"/>
              </a:spcAft>
              <a:buFont typeface="Arial" panose="020B0604020202020204" pitchFamily="34" charset="0"/>
              <a:buChar char="•"/>
              <a:defRPr sz="1800" b="0" i="0" kern="1200">
                <a:solidFill>
                  <a:schemeClr val="tx2"/>
                </a:solidFill>
                <a:latin typeface="Segoe UI" panose="020B0502040204020203" pitchFamily="34" charset="0"/>
                <a:ea typeface="+mn-ea"/>
                <a:cs typeface="Segoe UI" panose="020B0502040204020203" pitchFamily="34" charset="0"/>
              </a:defRPr>
            </a:lvl4pPr>
            <a:lvl5pPr marL="1371600" indent="-274320" algn="l" defTabSz="914400" rtl="0" eaLnBrk="1" latinLnBrk="0" hangingPunct="1">
              <a:lnSpc>
                <a:spcPct val="100000"/>
              </a:lnSpc>
              <a:spcBef>
                <a:spcPts val="0"/>
              </a:spcBef>
              <a:spcAft>
                <a:spcPts val="600"/>
              </a:spcAft>
              <a:buFont typeface="Arial" panose="020B0604020202020204" pitchFamily="34" charset="0"/>
              <a:buChar char="•"/>
              <a:defRPr sz="1800" b="0" i="0"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Education</a:t>
            </a:r>
          </a:p>
        </p:txBody>
      </p:sp>
      <p:sp>
        <p:nvSpPr>
          <p:cNvPr id="26" name="Text Placeholder 3">
            <a:extLst>
              <a:ext uri="{FF2B5EF4-FFF2-40B4-BE49-F238E27FC236}">
                <a16:creationId xmlns:a16="http://schemas.microsoft.com/office/drawing/2014/main" id="{A8E0A80E-7B9C-B423-70BF-D6359D55456D}"/>
              </a:ext>
            </a:extLst>
          </p:cNvPr>
          <p:cNvSpPr txBox="1">
            <a:spLocks/>
          </p:cNvSpPr>
          <p:nvPr/>
        </p:nvSpPr>
        <p:spPr>
          <a:xfrm>
            <a:off x="7500446" y="3355383"/>
            <a:ext cx="2468880" cy="1555750"/>
          </a:xfrm>
          <a:prstGeom prst="rect">
            <a:avLst/>
          </a:prstGeom>
        </p:spPr>
        <p:txBody>
          <a:bodyPr/>
          <a:lstStyle>
            <a:lvl1pPr marL="274320" indent="-274320" algn="l" defTabSz="914400" rtl="0" eaLnBrk="1" latinLnBrk="0" hangingPunct="1">
              <a:lnSpc>
                <a:spcPct val="100000"/>
              </a:lnSpc>
              <a:spcBef>
                <a:spcPts val="0"/>
              </a:spcBef>
              <a:spcAft>
                <a:spcPts val="600"/>
              </a:spcAft>
              <a:buFont typeface="Arial" panose="020B0604020202020204" pitchFamily="34" charset="0"/>
              <a:buChar char="•"/>
              <a:defRPr sz="2800" b="0" i="0" kern="1200">
                <a:solidFill>
                  <a:schemeClr val="tx2"/>
                </a:solidFill>
                <a:latin typeface="Segoe UI" panose="020B0502040204020203" pitchFamily="34" charset="0"/>
                <a:ea typeface="+mn-ea"/>
                <a:cs typeface="Segoe UI" panose="020B0502040204020203" pitchFamily="34" charset="0"/>
              </a:defRPr>
            </a:lvl1pPr>
            <a:lvl2pPr marL="548640" indent="-274320" algn="l" defTabSz="914400" rtl="0" eaLnBrk="1" latinLnBrk="0" hangingPunct="1">
              <a:lnSpc>
                <a:spcPct val="100000"/>
              </a:lnSpc>
              <a:spcBef>
                <a:spcPts val="0"/>
              </a:spcBef>
              <a:spcAft>
                <a:spcPts val="600"/>
              </a:spcAft>
              <a:buFont typeface="Arial" panose="020B0604020202020204" pitchFamily="34" charset="0"/>
              <a:buChar char="•"/>
              <a:defRPr sz="2400" b="0" i="0" kern="1200">
                <a:solidFill>
                  <a:schemeClr val="tx2"/>
                </a:solidFill>
                <a:latin typeface="Segoe UI" panose="020B0502040204020203" pitchFamily="34" charset="0"/>
                <a:ea typeface="+mn-ea"/>
                <a:cs typeface="Segoe UI" panose="020B0502040204020203" pitchFamily="34" charset="0"/>
              </a:defRPr>
            </a:lvl2pPr>
            <a:lvl3pPr marL="822960" indent="-274320" algn="l" defTabSz="914400" rtl="0" eaLnBrk="1" latinLnBrk="0" hangingPunct="1">
              <a:lnSpc>
                <a:spcPct val="100000"/>
              </a:lnSpc>
              <a:spcBef>
                <a:spcPts val="0"/>
              </a:spcBef>
              <a:spcAft>
                <a:spcPts val="600"/>
              </a:spcAft>
              <a:buFont typeface="Arial" panose="020B0604020202020204" pitchFamily="34" charset="0"/>
              <a:buChar char="•"/>
              <a:defRPr sz="2000" b="0" i="0" kern="1200">
                <a:solidFill>
                  <a:schemeClr val="tx2"/>
                </a:solidFill>
                <a:latin typeface="Segoe UI" panose="020B0502040204020203" pitchFamily="34" charset="0"/>
                <a:ea typeface="+mn-ea"/>
                <a:cs typeface="Segoe UI" panose="020B0502040204020203" pitchFamily="34" charset="0"/>
              </a:defRPr>
            </a:lvl3pPr>
            <a:lvl4pPr marL="1097280" indent="-274320" algn="l" defTabSz="914400" rtl="0" eaLnBrk="1" latinLnBrk="0" hangingPunct="1">
              <a:lnSpc>
                <a:spcPct val="100000"/>
              </a:lnSpc>
              <a:spcBef>
                <a:spcPts val="0"/>
              </a:spcBef>
              <a:spcAft>
                <a:spcPts val="600"/>
              </a:spcAft>
              <a:buFont typeface="Arial" panose="020B0604020202020204" pitchFamily="34" charset="0"/>
              <a:buChar char="•"/>
              <a:defRPr sz="1800" b="0" i="0" kern="1200">
                <a:solidFill>
                  <a:schemeClr val="tx2"/>
                </a:solidFill>
                <a:latin typeface="Segoe UI" panose="020B0502040204020203" pitchFamily="34" charset="0"/>
                <a:ea typeface="+mn-ea"/>
                <a:cs typeface="Segoe UI" panose="020B0502040204020203" pitchFamily="34" charset="0"/>
              </a:defRPr>
            </a:lvl4pPr>
            <a:lvl5pPr marL="1371600" indent="-274320" algn="l" defTabSz="914400" rtl="0" eaLnBrk="1" latinLnBrk="0" hangingPunct="1">
              <a:lnSpc>
                <a:spcPct val="100000"/>
              </a:lnSpc>
              <a:spcBef>
                <a:spcPts val="0"/>
              </a:spcBef>
              <a:spcAft>
                <a:spcPts val="600"/>
              </a:spcAft>
              <a:buFont typeface="Arial" panose="020B0604020202020204" pitchFamily="34" charset="0"/>
              <a:buChar char="•"/>
              <a:defRPr sz="1800" b="0" i="0"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Defense</a:t>
            </a:r>
          </a:p>
          <a:p>
            <a:pPr marL="0" indent="0">
              <a:buNone/>
            </a:pPr>
            <a:endParaRPr lang="en-US" dirty="0"/>
          </a:p>
        </p:txBody>
      </p:sp>
      <p:sp>
        <p:nvSpPr>
          <p:cNvPr id="27" name="Text Placeholder 3">
            <a:extLst>
              <a:ext uri="{FF2B5EF4-FFF2-40B4-BE49-F238E27FC236}">
                <a16:creationId xmlns:a16="http://schemas.microsoft.com/office/drawing/2014/main" id="{2F434E1E-ED4E-B496-A5FC-985B0CEA5C63}"/>
              </a:ext>
            </a:extLst>
          </p:cNvPr>
          <p:cNvSpPr txBox="1">
            <a:spLocks/>
          </p:cNvSpPr>
          <p:nvPr/>
        </p:nvSpPr>
        <p:spPr>
          <a:xfrm>
            <a:off x="5480367" y="3339885"/>
            <a:ext cx="1376871" cy="1555750"/>
          </a:xfrm>
          <a:prstGeom prst="rect">
            <a:avLst/>
          </a:prstGeom>
        </p:spPr>
        <p:txBody>
          <a:bodyPr/>
          <a:lstStyle>
            <a:lvl1pPr marL="274320" indent="-274320" algn="l" defTabSz="914400" rtl="0" eaLnBrk="1" latinLnBrk="0" hangingPunct="1">
              <a:lnSpc>
                <a:spcPct val="100000"/>
              </a:lnSpc>
              <a:spcBef>
                <a:spcPts val="0"/>
              </a:spcBef>
              <a:spcAft>
                <a:spcPts val="600"/>
              </a:spcAft>
              <a:buFont typeface="Arial" panose="020B0604020202020204" pitchFamily="34" charset="0"/>
              <a:buChar char="•"/>
              <a:defRPr sz="2800" b="0" i="0" kern="1200">
                <a:solidFill>
                  <a:schemeClr val="tx2"/>
                </a:solidFill>
                <a:latin typeface="Segoe UI" panose="020B0502040204020203" pitchFamily="34" charset="0"/>
                <a:ea typeface="+mn-ea"/>
                <a:cs typeface="Segoe UI" panose="020B0502040204020203" pitchFamily="34" charset="0"/>
              </a:defRPr>
            </a:lvl1pPr>
            <a:lvl2pPr marL="548640" indent="-274320" algn="l" defTabSz="914400" rtl="0" eaLnBrk="1" latinLnBrk="0" hangingPunct="1">
              <a:lnSpc>
                <a:spcPct val="100000"/>
              </a:lnSpc>
              <a:spcBef>
                <a:spcPts val="0"/>
              </a:spcBef>
              <a:spcAft>
                <a:spcPts val="600"/>
              </a:spcAft>
              <a:buFont typeface="Arial" panose="020B0604020202020204" pitchFamily="34" charset="0"/>
              <a:buChar char="•"/>
              <a:defRPr sz="2400" b="0" i="0" kern="1200">
                <a:solidFill>
                  <a:schemeClr val="tx2"/>
                </a:solidFill>
                <a:latin typeface="Segoe UI" panose="020B0502040204020203" pitchFamily="34" charset="0"/>
                <a:ea typeface="+mn-ea"/>
                <a:cs typeface="Segoe UI" panose="020B0502040204020203" pitchFamily="34" charset="0"/>
              </a:defRPr>
            </a:lvl2pPr>
            <a:lvl3pPr marL="822960" indent="-274320" algn="l" defTabSz="914400" rtl="0" eaLnBrk="1" latinLnBrk="0" hangingPunct="1">
              <a:lnSpc>
                <a:spcPct val="100000"/>
              </a:lnSpc>
              <a:spcBef>
                <a:spcPts val="0"/>
              </a:spcBef>
              <a:spcAft>
                <a:spcPts val="600"/>
              </a:spcAft>
              <a:buFont typeface="Arial" panose="020B0604020202020204" pitchFamily="34" charset="0"/>
              <a:buChar char="•"/>
              <a:defRPr sz="2000" b="0" i="0" kern="1200">
                <a:solidFill>
                  <a:schemeClr val="tx2"/>
                </a:solidFill>
                <a:latin typeface="Segoe UI" panose="020B0502040204020203" pitchFamily="34" charset="0"/>
                <a:ea typeface="+mn-ea"/>
                <a:cs typeface="Segoe UI" panose="020B0502040204020203" pitchFamily="34" charset="0"/>
              </a:defRPr>
            </a:lvl3pPr>
            <a:lvl4pPr marL="1097280" indent="-274320" algn="l" defTabSz="914400" rtl="0" eaLnBrk="1" latinLnBrk="0" hangingPunct="1">
              <a:lnSpc>
                <a:spcPct val="100000"/>
              </a:lnSpc>
              <a:spcBef>
                <a:spcPts val="0"/>
              </a:spcBef>
              <a:spcAft>
                <a:spcPts val="600"/>
              </a:spcAft>
              <a:buFont typeface="Arial" panose="020B0604020202020204" pitchFamily="34" charset="0"/>
              <a:buChar char="•"/>
              <a:defRPr sz="1800" b="0" i="0" kern="1200">
                <a:solidFill>
                  <a:schemeClr val="tx2"/>
                </a:solidFill>
                <a:latin typeface="Segoe UI" panose="020B0502040204020203" pitchFamily="34" charset="0"/>
                <a:ea typeface="+mn-ea"/>
                <a:cs typeface="Segoe UI" panose="020B0502040204020203" pitchFamily="34" charset="0"/>
              </a:defRPr>
            </a:lvl4pPr>
            <a:lvl5pPr marL="1371600" indent="-274320" algn="l" defTabSz="914400" rtl="0" eaLnBrk="1" latinLnBrk="0" hangingPunct="1">
              <a:lnSpc>
                <a:spcPct val="100000"/>
              </a:lnSpc>
              <a:spcBef>
                <a:spcPts val="0"/>
              </a:spcBef>
              <a:spcAft>
                <a:spcPts val="600"/>
              </a:spcAft>
              <a:buFont typeface="Arial" panose="020B0604020202020204" pitchFamily="34" charset="0"/>
              <a:buChar char="•"/>
              <a:defRPr sz="1800" b="0" i="0"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Labor</a:t>
            </a:r>
          </a:p>
          <a:p>
            <a:pPr marL="0" indent="0">
              <a:buNone/>
            </a:pPr>
            <a:endParaRPr lang="en-US" dirty="0"/>
          </a:p>
        </p:txBody>
      </p:sp>
    </p:spTree>
    <p:extLst>
      <p:ext uri="{BB962C8B-B14F-4D97-AF65-F5344CB8AC3E}">
        <p14:creationId xmlns:p14="http://schemas.microsoft.com/office/powerpoint/2010/main" val="25260865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CDDD8-6523-42BA-B9AE-7A29F0A6EFAC}"/>
              </a:ext>
            </a:extLst>
          </p:cNvPr>
          <p:cNvSpPr>
            <a:spLocks noGrp="1"/>
          </p:cNvSpPr>
          <p:nvPr>
            <p:ph type="title"/>
          </p:nvPr>
        </p:nvSpPr>
        <p:spPr>
          <a:xfrm>
            <a:off x="640080" y="457200"/>
            <a:ext cx="10058400" cy="914400"/>
          </a:xfrm>
        </p:spPr>
        <p:txBody>
          <a:bodyPr anchor="t">
            <a:normAutofit/>
          </a:bodyPr>
          <a:lstStyle/>
          <a:p>
            <a:r>
              <a:rPr lang="en-US" b="1"/>
              <a:t>Health and Human Services</a:t>
            </a:r>
          </a:p>
        </p:txBody>
      </p:sp>
      <p:graphicFrame>
        <p:nvGraphicFramePr>
          <p:cNvPr id="6" name="Content Placeholder 2">
            <a:extLst>
              <a:ext uri="{FF2B5EF4-FFF2-40B4-BE49-F238E27FC236}">
                <a16:creationId xmlns:a16="http://schemas.microsoft.com/office/drawing/2014/main" id="{EBD3E925-CD7B-0F1B-C4EF-679A42516535}"/>
              </a:ext>
            </a:extLst>
          </p:cNvPr>
          <p:cNvGraphicFramePr>
            <a:graphicFrameLocks noGrp="1"/>
          </p:cNvGraphicFramePr>
          <p:nvPr>
            <p:ph idx="1"/>
          </p:nvPr>
        </p:nvGraphicFramePr>
        <p:xfrm>
          <a:off x="1452950" y="1256513"/>
          <a:ext cx="9246224" cy="45354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83012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4837E-4C69-4A67-9C9A-48695E5A093D}"/>
              </a:ext>
            </a:extLst>
          </p:cNvPr>
          <p:cNvSpPr>
            <a:spLocks noGrp="1"/>
          </p:cNvSpPr>
          <p:nvPr>
            <p:ph type="title"/>
          </p:nvPr>
        </p:nvSpPr>
        <p:spPr/>
        <p:txBody>
          <a:bodyPr>
            <a:normAutofit/>
          </a:bodyPr>
          <a:lstStyle/>
          <a:p>
            <a:r>
              <a:rPr lang="en-US" b="0" dirty="0"/>
              <a:t>What is Advocacy?</a:t>
            </a:r>
          </a:p>
        </p:txBody>
      </p:sp>
    </p:spTree>
    <p:extLst>
      <p:ext uri="{BB962C8B-B14F-4D97-AF65-F5344CB8AC3E}">
        <p14:creationId xmlns:p14="http://schemas.microsoft.com/office/powerpoint/2010/main" val="12986459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8E55E-77F7-C37B-E596-9F3C306B03DB}"/>
              </a:ext>
            </a:extLst>
          </p:cNvPr>
          <p:cNvSpPr>
            <a:spLocks noGrp="1"/>
          </p:cNvSpPr>
          <p:nvPr>
            <p:ph type="title"/>
          </p:nvPr>
        </p:nvSpPr>
        <p:spPr>
          <a:xfrm>
            <a:off x="607422" y="375383"/>
            <a:ext cx="10428515" cy="914400"/>
          </a:xfrm>
        </p:spPr>
        <p:txBody>
          <a:bodyPr/>
          <a:lstStyle/>
          <a:p>
            <a:r>
              <a:rPr lang="en-US" b="1" dirty="0">
                <a:latin typeface="Arial"/>
                <a:cs typeface="Arial"/>
              </a:rPr>
              <a:t>Annual Rulemaking</a:t>
            </a:r>
            <a:endParaRPr lang="en-US" b="1" dirty="0"/>
          </a:p>
        </p:txBody>
      </p:sp>
      <p:graphicFrame>
        <p:nvGraphicFramePr>
          <p:cNvPr id="3" name="Diagram 2">
            <a:extLst>
              <a:ext uri="{FF2B5EF4-FFF2-40B4-BE49-F238E27FC236}">
                <a16:creationId xmlns:a16="http://schemas.microsoft.com/office/drawing/2014/main" id="{8D7A14A2-216F-A066-0E11-0F661536C056}"/>
              </a:ext>
            </a:extLst>
          </p:cNvPr>
          <p:cNvGraphicFramePr/>
          <p:nvPr>
            <p:extLst>
              <p:ext uri="{D42A27DB-BD31-4B8C-83A1-F6EECF244321}">
                <p14:modId xmlns:p14="http://schemas.microsoft.com/office/powerpoint/2010/main" val="1776628411"/>
              </p:ext>
            </p:extLst>
          </p:nvPr>
        </p:nvGraphicFramePr>
        <p:xfrm>
          <a:off x="539958" y="36890"/>
          <a:ext cx="11044620" cy="67737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189910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15282-EB94-C10C-2F77-2A2C7B01C4A1}"/>
              </a:ext>
            </a:extLst>
          </p:cNvPr>
          <p:cNvSpPr>
            <a:spLocks noGrp="1"/>
          </p:cNvSpPr>
          <p:nvPr>
            <p:ph type="title"/>
          </p:nvPr>
        </p:nvSpPr>
        <p:spPr/>
        <p:txBody>
          <a:bodyPr/>
          <a:lstStyle/>
          <a:p>
            <a:r>
              <a:rPr lang="en-US" dirty="0"/>
              <a:t>Student Advocacy Activities</a:t>
            </a:r>
          </a:p>
        </p:txBody>
      </p:sp>
    </p:spTree>
    <p:extLst>
      <p:ext uri="{BB962C8B-B14F-4D97-AF65-F5344CB8AC3E}">
        <p14:creationId xmlns:p14="http://schemas.microsoft.com/office/powerpoint/2010/main" val="3424303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4DACE-9E98-4EBB-9F1B-E214D8E0EE2D}"/>
              </a:ext>
            </a:extLst>
          </p:cNvPr>
          <p:cNvSpPr>
            <a:spLocks noGrp="1"/>
          </p:cNvSpPr>
          <p:nvPr>
            <p:ph type="title"/>
          </p:nvPr>
        </p:nvSpPr>
        <p:spPr>
          <a:xfrm>
            <a:off x="640079" y="457200"/>
            <a:ext cx="11232833" cy="914400"/>
          </a:xfrm>
        </p:spPr>
        <p:txBody>
          <a:bodyPr/>
          <a:lstStyle/>
          <a:p>
            <a:r>
              <a:rPr lang="en-US" dirty="0"/>
              <a:t>Student Advocacy Programs – Student Advocacy Challenge</a:t>
            </a:r>
          </a:p>
        </p:txBody>
      </p:sp>
      <p:sp>
        <p:nvSpPr>
          <p:cNvPr id="5" name="Content Placeholder 4">
            <a:extLst>
              <a:ext uri="{FF2B5EF4-FFF2-40B4-BE49-F238E27FC236}">
                <a16:creationId xmlns:a16="http://schemas.microsoft.com/office/drawing/2014/main" id="{89311BBF-E2B6-489D-ADCC-4EE691FBF74F}"/>
              </a:ext>
            </a:extLst>
          </p:cNvPr>
          <p:cNvSpPr>
            <a:spLocks noGrp="1"/>
          </p:cNvSpPr>
          <p:nvPr>
            <p:ph sz="half" idx="1"/>
          </p:nvPr>
        </p:nvSpPr>
        <p:spPr>
          <a:xfrm>
            <a:off x="640079" y="1143000"/>
            <a:ext cx="10261283" cy="4572000"/>
          </a:xfrm>
        </p:spPr>
        <p:txBody>
          <a:bodyPr/>
          <a:lstStyle/>
          <a:p>
            <a:r>
              <a:rPr lang="en-US" dirty="0"/>
              <a:t>Simple ways to get started in advocacy</a:t>
            </a:r>
          </a:p>
          <a:p>
            <a:r>
              <a:rPr lang="en-US" dirty="0"/>
              <a:t>Programs compete against each other by participating in advocacy activities</a:t>
            </a:r>
          </a:p>
          <a:p>
            <a:r>
              <a:rPr lang="en-US" dirty="0"/>
              <a:t>Submit activities for credit through APTA website or APTA Advocacy App</a:t>
            </a:r>
          </a:p>
          <a:p>
            <a:r>
              <a:rPr lang="en-US"/>
              <a:t>January 2025-December 2025</a:t>
            </a:r>
            <a:endParaRPr lang="en-US" dirty="0"/>
          </a:p>
          <a:p>
            <a:endParaRPr lang="en-US" dirty="0"/>
          </a:p>
        </p:txBody>
      </p:sp>
    </p:spTree>
    <p:extLst>
      <p:ext uri="{BB962C8B-B14F-4D97-AF65-F5344CB8AC3E}">
        <p14:creationId xmlns:p14="http://schemas.microsoft.com/office/powerpoint/2010/main" val="35429564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4DACE-9E98-4EBB-9F1B-E214D8E0EE2D}"/>
              </a:ext>
            </a:extLst>
          </p:cNvPr>
          <p:cNvSpPr>
            <a:spLocks noGrp="1"/>
          </p:cNvSpPr>
          <p:nvPr>
            <p:ph type="title"/>
          </p:nvPr>
        </p:nvSpPr>
        <p:spPr>
          <a:xfrm>
            <a:off x="640079" y="457200"/>
            <a:ext cx="11232833" cy="914400"/>
          </a:xfrm>
        </p:spPr>
        <p:txBody>
          <a:bodyPr/>
          <a:lstStyle/>
          <a:p>
            <a:r>
              <a:rPr lang="en-US" dirty="0"/>
              <a:t>Student Advocacy Programs – Flash Action Strategy</a:t>
            </a:r>
          </a:p>
        </p:txBody>
      </p:sp>
      <p:sp>
        <p:nvSpPr>
          <p:cNvPr id="5" name="Content Placeholder 4">
            <a:extLst>
              <a:ext uri="{FF2B5EF4-FFF2-40B4-BE49-F238E27FC236}">
                <a16:creationId xmlns:a16="http://schemas.microsoft.com/office/drawing/2014/main" id="{89311BBF-E2B6-489D-ADCC-4EE691FBF74F}"/>
              </a:ext>
            </a:extLst>
          </p:cNvPr>
          <p:cNvSpPr>
            <a:spLocks noGrp="1"/>
          </p:cNvSpPr>
          <p:nvPr>
            <p:ph sz="half" idx="1"/>
          </p:nvPr>
        </p:nvSpPr>
        <p:spPr>
          <a:xfrm>
            <a:off x="640080" y="1143000"/>
            <a:ext cx="5189220" cy="4572000"/>
          </a:xfrm>
        </p:spPr>
        <p:txBody>
          <a:bodyPr>
            <a:normAutofit/>
          </a:bodyPr>
          <a:lstStyle/>
          <a:p>
            <a:r>
              <a:rPr lang="en-US" dirty="0"/>
              <a:t>Two-day, student-led social media blitz</a:t>
            </a:r>
          </a:p>
          <a:p>
            <a:r>
              <a:rPr lang="en-US" dirty="0"/>
              <a:t>Raise awareness on an issue with legislators </a:t>
            </a:r>
          </a:p>
          <a:p>
            <a:r>
              <a:rPr lang="en-US" dirty="0"/>
              <a:t>Over 90,000 letters to Congress since 2013</a:t>
            </a:r>
          </a:p>
          <a:p>
            <a:r>
              <a:rPr lang="en-US" dirty="0"/>
              <a:t>September 2025</a:t>
            </a:r>
          </a:p>
        </p:txBody>
      </p:sp>
      <p:pic>
        <p:nvPicPr>
          <p:cNvPr id="6" name="Picture 5" descr="A group of people holding laptops&#10;&#10;Description automatically generated">
            <a:extLst>
              <a:ext uri="{FF2B5EF4-FFF2-40B4-BE49-F238E27FC236}">
                <a16:creationId xmlns:a16="http://schemas.microsoft.com/office/drawing/2014/main" id="{98B60877-E339-9D09-3159-7E95662D932A}"/>
              </a:ext>
            </a:extLst>
          </p:cNvPr>
          <p:cNvPicPr>
            <a:picLocks noChangeAspect="1"/>
          </p:cNvPicPr>
          <p:nvPr/>
        </p:nvPicPr>
        <p:blipFill>
          <a:blip r:embed="rId3"/>
          <a:stretch>
            <a:fillRect/>
          </a:stretch>
        </p:blipFill>
        <p:spPr>
          <a:xfrm>
            <a:off x="5720118" y="1251312"/>
            <a:ext cx="5928335" cy="4463688"/>
          </a:xfrm>
          <a:prstGeom prst="rect">
            <a:avLst/>
          </a:prstGeom>
          <a:ln>
            <a:solidFill>
              <a:schemeClr val="accent1"/>
            </a:solidFill>
          </a:ln>
        </p:spPr>
      </p:pic>
    </p:spTree>
    <p:extLst>
      <p:ext uri="{BB962C8B-B14F-4D97-AF65-F5344CB8AC3E}">
        <p14:creationId xmlns:p14="http://schemas.microsoft.com/office/powerpoint/2010/main" val="12544217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F7F45-9065-4DF7-AB70-5835AB8285D2}"/>
              </a:ext>
            </a:extLst>
          </p:cNvPr>
          <p:cNvSpPr>
            <a:spLocks noGrp="1"/>
          </p:cNvSpPr>
          <p:nvPr>
            <p:ph type="title"/>
          </p:nvPr>
        </p:nvSpPr>
        <p:spPr/>
        <p:txBody>
          <a:bodyPr/>
          <a:lstStyle/>
          <a:p>
            <a:r>
              <a:rPr lang="en-US" dirty="0"/>
              <a:t>Questions?</a:t>
            </a:r>
          </a:p>
        </p:txBody>
      </p:sp>
      <p:sp>
        <p:nvSpPr>
          <p:cNvPr id="3" name="Title 1">
            <a:extLst>
              <a:ext uri="{FF2B5EF4-FFF2-40B4-BE49-F238E27FC236}">
                <a16:creationId xmlns:a16="http://schemas.microsoft.com/office/drawing/2014/main" id="{E5088FBA-CBE0-EF8B-60E7-6472968D0AB5}"/>
              </a:ext>
            </a:extLst>
          </p:cNvPr>
          <p:cNvSpPr txBox="1">
            <a:spLocks/>
          </p:cNvSpPr>
          <p:nvPr/>
        </p:nvSpPr>
        <p:spPr>
          <a:xfrm>
            <a:off x="640080" y="4480559"/>
            <a:ext cx="7315200" cy="347472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7200" b="0" i="0" kern="1200">
                <a:solidFill>
                  <a:schemeClr val="bg1"/>
                </a:solidFill>
                <a:latin typeface="Segoe UI Semibold" panose="020B0502040204020203" pitchFamily="34" charset="0"/>
                <a:ea typeface="+mj-ea"/>
                <a:cs typeface="Segoe UI Semibold" panose="020B0502040204020203" pitchFamily="34" charset="0"/>
              </a:defRPr>
            </a:lvl1pPr>
          </a:lstStyle>
          <a:p>
            <a:r>
              <a:rPr lang="en-US" sz="4000" dirty="0"/>
              <a:t>advocacy@apta.org</a:t>
            </a:r>
          </a:p>
        </p:txBody>
      </p:sp>
    </p:spTree>
    <p:extLst>
      <p:ext uri="{BB962C8B-B14F-4D97-AF65-F5344CB8AC3E}">
        <p14:creationId xmlns:p14="http://schemas.microsoft.com/office/powerpoint/2010/main" val="27795317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F248A-817F-39B7-FACE-1F99373F9959}"/>
              </a:ext>
            </a:extLst>
          </p:cNvPr>
          <p:cNvSpPr>
            <a:spLocks noGrp="1"/>
          </p:cNvSpPr>
          <p:nvPr>
            <p:ph type="title"/>
          </p:nvPr>
        </p:nvSpPr>
        <p:spPr/>
        <p:txBody>
          <a:bodyPr/>
          <a:lstStyle/>
          <a:p>
            <a:r>
              <a:rPr lang="en-US" dirty="0"/>
              <a:t>Advocacy Wins and Role of our Advocates</a:t>
            </a:r>
          </a:p>
        </p:txBody>
      </p:sp>
      <p:sp>
        <p:nvSpPr>
          <p:cNvPr id="3" name="Content Placeholder 2">
            <a:extLst>
              <a:ext uri="{FF2B5EF4-FFF2-40B4-BE49-F238E27FC236}">
                <a16:creationId xmlns:a16="http://schemas.microsoft.com/office/drawing/2014/main" id="{F156A75E-4D02-F8C5-688C-B2745C295654}"/>
              </a:ext>
            </a:extLst>
          </p:cNvPr>
          <p:cNvSpPr>
            <a:spLocks noGrp="1"/>
          </p:cNvSpPr>
          <p:nvPr>
            <p:ph sz="half" idx="1"/>
          </p:nvPr>
        </p:nvSpPr>
        <p:spPr>
          <a:xfrm>
            <a:off x="640080" y="1463040"/>
            <a:ext cx="5636734" cy="4572000"/>
          </a:xfrm>
        </p:spPr>
        <p:txBody>
          <a:bodyPr>
            <a:normAutofit/>
          </a:bodyPr>
          <a:lstStyle/>
          <a:p>
            <a:r>
              <a:rPr lang="en-US" dirty="0"/>
              <a:t>Department of Defense primary care</a:t>
            </a:r>
          </a:p>
          <a:p>
            <a:r>
              <a:rPr lang="en-US" dirty="0"/>
              <a:t>State wins in direct access and prior authorization</a:t>
            </a:r>
          </a:p>
          <a:p>
            <a:r>
              <a:rPr lang="en-US" dirty="0"/>
              <a:t>Medicare Physician Fee Schedule</a:t>
            </a:r>
          </a:p>
          <a:p>
            <a:pPr lvl="1"/>
            <a:r>
              <a:rPr lang="en-US" dirty="0"/>
              <a:t>Plan of care certification </a:t>
            </a:r>
          </a:p>
          <a:p>
            <a:pPr lvl="1"/>
            <a:r>
              <a:rPr lang="en-US" dirty="0"/>
              <a:t>PTA supervision</a:t>
            </a:r>
          </a:p>
        </p:txBody>
      </p:sp>
      <p:sp>
        <p:nvSpPr>
          <p:cNvPr id="4" name="Content Placeholder 3">
            <a:extLst>
              <a:ext uri="{FF2B5EF4-FFF2-40B4-BE49-F238E27FC236}">
                <a16:creationId xmlns:a16="http://schemas.microsoft.com/office/drawing/2014/main" id="{018EA2F0-F8D7-3920-6A5A-E688986213C5}"/>
              </a:ext>
            </a:extLst>
          </p:cNvPr>
          <p:cNvSpPr>
            <a:spLocks noGrp="1"/>
          </p:cNvSpPr>
          <p:nvPr>
            <p:ph sz="half" idx="2"/>
          </p:nvPr>
        </p:nvSpPr>
        <p:spPr>
          <a:xfrm>
            <a:off x="6705600" y="1463040"/>
            <a:ext cx="4846320" cy="4572000"/>
          </a:xfrm>
        </p:spPr>
        <p:txBody>
          <a:bodyPr>
            <a:normAutofit/>
          </a:bodyPr>
          <a:lstStyle/>
          <a:p>
            <a:r>
              <a:rPr lang="en-US" dirty="0"/>
              <a:t>Build relationships with lawmakers and regulators</a:t>
            </a:r>
          </a:p>
          <a:p>
            <a:r>
              <a:rPr lang="en-US" dirty="0"/>
              <a:t>Raise voices with Congress</a:t>
            </a:r>
          </a:p>
          <a:p>
            <a:r>
              <a:rPr lang="en-US" dirty="0"/>
              <a:t>Send regulatory comments</a:t>
            </a:r>
          </a:p>
        </p:txBody>
      </p:sp>
    </p:spTree>
    <p:extLst>
      <p:ext uri="{BB962C8B-B14F-4D97-AF65-F5344CB8AC3E}">
        <p14:creationId xmlns:p14="http://schemas.microsoft.com/office/powerpoint/2010/main" val="24541144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4DACE-9E98-4EBB-9F1B-E214D8E0EE2D}"/>
              </a:ext>
            </a:extLst>
          </p:cNvPr>
          <p:cNvSpPr>
            <a:spLocks noGrp="1"/>
          </p:cNvSpPr>
          <p:nvPr>
            <p:ph type="title"/>
          </p:nvPr>
        </p:nvSpPr>
        <p:spPr>
          <a:xfrm>
            <a:off x="640080" y="457200"/>
            <a:ext cx="10879372" cy="914400"/>
          </a:xfrm>
        </p:spPr>
        <p:txBody>
          <a:bodyPr/>
          <a:lstStyle/>
          <a:p>
            <a:r>
              <a:rPr lang="en-US" dirty="0"/>
              <a:t>I’m Just a Bill</a:t>
            </a:r>
          </a:p>
        </p:txBody>
      </p:sp>
      <p:pic>
        <p:nvPicPr>
          <p:cNvPr id="9" name="Picture 2" descr="Image result for icon of congress">
            <a:extLst>
              <a:ext uri="{FF2B5EF4-FFF2-40B4-BE49-F238E27FC236}">
                <a16:creationId xmlns:a16="http://schemas.microsoft.com/office/drawing/2014/main" id="{1D9C32E7-3358-E01F-5CD7-ED47DA93F1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6246" y="1739303"/>
            <a:ext cx="2439164" cy="243916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Image result for icon of white house">
            <a:extLst>
              <a:ext uri="{FF2B5EF4-FFF2-40B4-BE49-F238E27FC236}">
                <a16:creationId xmlns:a16="http://schemas.microsoft.com/office/drawing/2014/main" id="{8B9C4982-5778-2991-0E99-6F8386151F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2416" y="1902450"/>
            <a:ext cx="3254699" cy="3254699"/>
          </a:xfrm>
          <a:prstGeom prst="rect">
            <a:avLst/>
          </a:prstGeom>
          <a:noFill/>
          <a:extLst>
            <a:ext uri="{909E8E84-426E-40DD-AFC4-6F175D3DCCD1}">
              <a14:hiddenFill xmlns:a14="http://schemas.microsoft.com/office/drawing/2010/main">
                <a:solidFill>
                  <a:srgbClr val="FFFFFF"/>
                </a:solidFill>
              </a14:hiddenFill>
            </a:ext>
          </a:extLst>
        </p:spPr>
      </p:pic>
      <p:pic>
        <p:nvPicPr>
          <p:cNvPr id="11" name="Graphic 10" descr="Gavel with solid fill">
            <a:extLst>
              <a:ext uri="{FF2B5EF4-FFF2-40B4-BE49-F238E27FC236}">
                <a16:creationId xmlns:a16="http://schemas.microsoft.com/office/drawing/2014/main" id="{69ADB1DF-A6BF-AD7C-C99D-4DDF66D339F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84212" y="1933588"/>
            <a:ext cx="2439165" cy="2439165"/>
          </a:xfrm>
          <a:prstGeom prst="rect">
            <a:avLst/>
          </a:prstGeom>
        </p:spPr>
      </p:pic>
      <p:sp>
        <p:nvSpPr>
          <p:cNvPr id="12" name="TextBox 11">
            <a:extLst>
              <a:ext uri="{FF2B5EF4-FFF2-40B4-BE49-F238E27FC236}">
                <a16:creationId xmlns:a16="http://schemas.microsoft.com/office/drawing/2014/main" id="{637A4D15-60E3-316B-988D-99FD0AFA5EF1}"/>
              </a:ext>
            </a:extLst>
          </p:cNvPr>
          <p:cNvSpPr txBox="1"/>
          <p:nvPr/>
        </p:nvSpPr>
        <p:spPr>
          <a:xfrm>
            <a:off x="1709160" y="4372753"/>
            <a:ext cx="2231813" cy="646331"/>
          </a:xfrm>
          <a:prstGeom prst="rect">
            <a:avLst/>
          </a:prstGeom>
          <a:noFill/>
        </p:spPr>
        <p:txBody>
          <a:bodyPr wrap="square" rtlCol="0">
            <a:spAutoFit/>
          </a:bodyPr>
          <a:lstStyle/>
          <a:p>
            <a:r>
              <a:rPr lang="en-US" b="1" dirty="0">
                <a:latin typeface="Aptos" panose="020B0004020202020204" pitchFamily="34" charset="0"/>
              </a:rPr>
              <a:t>Legislative</a:t>
            </a:r>
          </a:p>
          <a:p>
            <a:r>
              <a:rPr lang="en-US" b="1" dirty="0">
                <a:latin typeface="Aptos" panose="020B0004020202020204" pitchFamily="34" charset="0"/>
              </a:rPr>
              <a:t>Congress</a:t>
            </a:r>
          </a:p>
        </p:txBody>
      </p:sp>
      <p:sp>
        <p:nvSpPr>
          <p:cNvPr id="13" name="TextBox 12">
            <a:extLst>
              <a:ext uri="{FF2B5EF4-FFF2-40B4-BE49-F238E27FC236}">
                <a16:creationId xmlns:a16="http://schemas.microsoft.com/office/drawing/2014/main" id="{52F8E71E-800E-B3B2-F707-50530D868E0D}"/>
              </a:ext>
            </a:extLst>
          </p:cNvPr>
          <p:cNvSpPr txBox="1"/>
          <p:nvPr/>
        </p:nvSpPr>
        <p:spPr>
          <a:xfrm>
            <a:off x="5475302" y="4372753"/>
            <a:ext cx="2231813" cy="646331"/>
          </a:xfrm>
          <a:prstGeom prst="rect">
            <a:avLst/>
          </a:prstGeom>
          <a:noFill/>
        </p:spPr>
        <p:txBody>
          <a:bodyPr wrap="square" rtlCol="0">
            <a:spAutoFit/>
          </a:bodyPr>
          <a:lstStyle/>
          <a:p>
            <a:r>
              <a:rPr lang="en-US" b="1" dirty="0">
                <a:latin typeface="Aptos" panose="020B0004020202020204" pitchFamily="34" charset="0"/>
              </a:rPr>
              <a:t>Executive</a:t>
            </a:r>
          </a:p>
          <a:p>
            <a:r>
              <a:rPr lang="en-US" b="1" dirty="0">
                <a:latin typeface="Aptos" panose="020B0004020202020204" pitchFamily="34" charset="0"/>
              </a:rPr>
              <a:t>Regulatory</a:t>
            </a:r>
          </a:p>
        </p:txBody>
      </p:sp>
      <p:sp>
        <p:nvSpPr>
          <p:cNvPr id="14" name="TextBox 13">
            <a:extLst>
              <a:ext uri="{FF2B5EF4-FFF2-40B4-BE49-F238E27FC236}">
                <a16:creationId xmlns:a16="http://schemas.microsoft.com/office/drawing/2014/main" id="{B7D5CBE8-528C-75AB-79B2-63C6DEF8B42C}"/>
              </a:ext>
            </a:extLst>
          </p:cNvPr>
          <p:cNvSpPr txBox="1"/>
          <p:nvPr/>
        </p:nvSpPr>
        <p:spPr>
          <a:xfrm>
            <a:off x="8691564" y="4510818"/>
            <a:ext cx="2231813" cy="646331"/>
          </a:xfrm>
          <a:prstGeom prst="rect">
            <a:avLst/>
          </a:prstGeom>
          <a:noFill/>
        </p:spPr>
        <p:txBody>
          <a:bodyPr wrap="square" rtlCol="0">
            <a:spAutoFit/>
          </a:bodyPr>
          <a:lstStyle/>
          <a:p>
            <a:r>
              <a:rPr lang="en-US" b="1" dirty="0">
                <a:latin typeface="Aptos" panose="020B0004020202020204" pitchFamily="34" charset="0"/>
              </a:rPr>
              <a:t>Judicial</a:t>
            </a:r>
          </a:p>
          <a:p>
            <a:r>
              <a:rPr lang="en-US" b="1" dirty="0">
                <a:latin typeface="Aptos" panose="020B0004020202020204" pitchFamily="34" charset="0"/>
              </a:rPr>
              <a:t>Federal courts</a:t>
            </a:r>
          </a:p>
        </p:txBody>
      </p:sp>
      <p:pic>
        <p:nvPicPr>
          <p:cNvPr id="3" name="Picture 4" descr="Mr Bill Clipart Png Freeuse Free Collection Of Bill - Im Just S Bill,  Transparent Png - kindpng">
            <a:extLst>
              <a:ext uri="{FF2B5EF4-FFF2-40B4-BE49-F238E27FC236}">
                <a16:creationId xmlns:a16="http://schemas.microsoft.com/office/drawing/2014/main" id="{96E4C08F-E34D-0A00-F411-D3734B74EEE4}"/>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0" y="5267120"/>
            <a:ext cx="1272717" cy="1133680"/>
          </a:xfrm>
          <a:prstGeom prst="rect">
            <a:avLst/>
          </a:prstGeom>
          <a:solidFill>
            <a:srgbClr val="FFFFFF"/>
          </a:solidFill>
          <a:ln>
            <a:solidFill>
              <a:schemeClr val="accent1"/>
            </a:solidFill>
          </a:ln>
        </p:spPr>
      </p:pic>
    </p:spTree>
    <p:extLst>
      <p:ext uri="{BB962C8B-B14F-4D97-AF65-F5344CB8AC3E}">
        <p14:creationId xmlns:p14="http://schemas.microsoft.com/office/powerpoint/2010/main" val="6321468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5D5CF-48DF-C6BF-3C06-10EE7D612887}"/>
              </a:ext>
            </a:extLst>
          </p:cNvPr>
          <p:cNvSpPr>
            <a:spLocks noGrp="1"/>
          </p:cNvSpPr>
          <p:nvPr>
            <p:ph type="title"/>
          </p:nvPr>
        </p:nvSpPr>
        <p:spPr/>
        <p:txBody>
          <a:bodyPr/>
          <a:lstStyle/>
          <a:p>
            <a:r>
              <a:rPr lang="en-US" dirty="0"/>
              <a:t>Congressional Office</a:t>
            </a:r>
          </a:p>
        </p:txBody>
      </p:sp>
      <p:pic>
        <p:nvPicPr>
          <p:cNvPr id="5" name="Picture 4" descr="Timeline&#10;&#10;Description automatically generated">
            <a:extLst>
              <a:ext uri="{FF2B5EF4-FFF2-40B4-BE49-F238E27FC236}">
                <a16:creationId xmlns:a16="http://schemas.microsoft.com/office/drawing/2014/main" id="{54E3AA51-F884-8F17-4EB9-76A6F1183B8B}"/>
              </a:ext>
            </a:extLst>
          </p:cNvPr>
          <p:cNvPicPr>
            <a:picLocks noChangeAspect="1"/>
          </p:cNvPicPr>
          <p:nvPr/>
        </p:nvPicPr>
        <p:blipFill>
          <a:blip r:embed="rId3"/>
          <a:stretch>
            <a:fillRect/>
          </a:stretch>
        </p:blipFill>
        <p:spPr>
          <a:xfrm>
            <a:off x="450450" y="1967830"/>
            <a:ext cx="4272120" cy="3562420"/>
          </a:xfrm>
          <a:prstGeom prst="rect">
            <a:avLst/>
          </a:prstGeom>
        </p:spPr>
      </p:pic>
      <p:pic>
        <p:nvPicPr>
          <p:cNvPr id="6" name="Picture 5" descr="A picture containing white, several&#10;&#10;Description automatically generated">
            <a:extLst>
              <a:ext uri="{FF2B5EF4-FFF2-40B4-BE49-F238E27FC236}">
                <a16:creationId xmlns:a16="http://schemas.microsoft.com/office/drawing/2014/main" id="{E95BBBC1-B501-C6CE-698D-13BC5E77EF3C}"/>
              </a:ext>
            </a:extLst>
          </p:cNvPr>
          <p:cNvPicPr>
            <a:picLocks noChangeAspect="1"/>
          </p:cNvPicPr>
          <p:nvPr/>
        </p:nvPicPr>
        <p:blipFill>
          <a:blip r:embed="rId4"/>
          <a:stretch>
            <a:fillRect/>
          </a:stretch>
        </p:blipFill>
        <p:spPr>
          <a:xfrm>
            <a:off x="4722570" y="1371600"/>
            <a:ext cx="7232007" cy="4298052"/>
          </a:xfrm>
          <a:prstGeom prst="rect">
            <a:avLst/>
          </a:prstGeom>
        </p:spPr>
      </p:pic>
    </p:spTree>
    <p:extLst>
      <p:ext uri="{BB962C8B-B14F-4D97-AF65-F5344CB8AC3E}">
        <p14:creationId xmlns:p14="http://schemas.microsoft.com/office/powerpoint/2010/main" val="12514890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F0F9F-8B86-9FE4-BCF5-5D246F664BA3}"/>
              </a:ext>
            </a:extLst>
          </p:cNvPr>
          <p:cNvSpPr>
            <a:spLocks noGrp="1"/>
          </p:cNvSpPr>
          <p:nvPr>
            <p:ph type="title"/>
          </p:nvPr>
        </p:nvSpPr>
        <p:spPr/>
        <p:txBody>
          <a:bodyPr/>
          <a:lstStyle/>
          <a:p>
            <a:r>
              <a:rPr lang="en-US" dirty="0"/>
              <a:t>Your Voice Matters</a:t>
            </a:r>
          </a:p>
        </p:txBody>
      </p:sp>
      <p:pic>
        <p:nvPicPr>
          <p:cNvPr id="4" name="Picture 3" descr="A person smiling at camera&#10;&#10;Description automatically generated">
            <a:extLst>
              <a:ext uri="{FF2B5EF4-FFF2-40B4-BE49-F238E27FC236}">
                <a16:creationId xmlns:a16="http://schemas.microsoft.com/office/drawing/2014/main" id="{1A043EF7-DE2D-D085-700C-C7668CF2BB6B}"/>
              </a:ext>
            </a:extLst>
          </p:cNvPr>
          <p:cNvPicPr>
            <a:picLocks noChangeAspect="1"/>
          </p:cNvPicPr>
          <p:nvPr/>
        </p:nvPicPr>
        <p:blipFill>
          <a:blip r:embed="rId3"/>
          <a:stretch>
            <a:fillRect/>
          </a:stretch>
        </p:blipFill>
        <p:spPr>
          <a:xfrm>
            <a:off x="360947" y="1463040"/>
            <a:ext cx="5173579" cy="3624796"/>
          </a:xfrm>
          <a:prstGeom prst="rect">
            <a:avLst/>
          </a:prstGeom>
          <a:ln>
            <a:solidFill>
              <a:schemeClr val="accent1"/>
            </a:solidFill>
          </a:ln>
        </p:spPr>
      </p:pic>
      <p:sp>
        <p:nvSpPr>
          <p:cNvPr id="3" name="Content Placeholder 2">
            <a:extLst>
              <a:ext uri="{FF2B5EF4-FFF2-40B4-BE49-F238E27FC236}">
                <a16:creationId xmlns:a16="http://schemas.microsoft.com/office/drawing/2014/main" id="{53B00505-2152-2A8C-AC6B-9C24C0DEB746}"/>
              </a:ext>
            </a:extLst>
          </p:cNvPr>
          <p:cNvSpPr>
            <a:spLocks noGrp="1"/>
          </p:cNvSpPr>
          <p:nvPr>
            <p:ph sz="half" idx="1"/>
          </p:nvPr>
        </p:nvSpPr>
        <p:spPr>
          <a:xfrm>
            <a:off x="6096000" y="1463040"/>
            <a:ext cx="4846320" cy="4572000"/>
          </a:xfrm>
        </p:spPr>
        <p:txBody>
          <a:bodyPr/>
          <a:lstStyle/>
          <a:p>
            <a:r>
              <a:rPr lang="en-US" dirty="0"/>
              <a:t>Legislators want to hear from you</a:t>
            </a:r>
          </a:p>
          <a:p>
            <a:r>
              <a:rPr lang="en-US" dirty="0"/>
              <a:t>Sharing your story is impactful</a:t>
            </a:r>
          </a:p>
          <a:p>
            <a:endParaRPr lang="en-US" dirty="0"/>
          </a:p>
          <a:p>
            <a:endParaRPr lang="en-US" dirty="0"/>
          </a:p>
        </p:txBody>
      </p:sp>
    </p:spTree>
    <p:extLst>
      <p:ext uri="{BB962C8B-B14F-4D97-AF65-F5344CB8AC3E}">
        <p14:creationId xmlns:p14="http://schemas.microsoft.com/office/powerpoint/2010/main" val="34530131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724C0-C742-6A6A-A2C1-40F16BDFD914}"/>
              </a:ext>
            </a:extLst>
          </p:cNvPr>
          <p:cNvSpPr>
            <a:spLocks noGrp="1"/>
          </p:cNvSpPr>
          <p:nvPr>
            <p:ph type="title"/>
          </p:nvPr>
        </p:nvSpPr>
        <p:spPr/>
        <p:txBody>
          <a:bodyPr/>
          <a:lstStyle/>
          <a:p>
            <a:r>
              <a:rPr lang="en-US" dirty="0"/>
              <a:t>Regulatory Action </a:t>
            </a:r>
          </a:p>
        </p:txBody>
      </p:sp>
      <p:pic>
        <p:nvPicPr>
          <p:cNvPr id="6" name="Content Placeholder 5">
            <a:extLst>
              <a:ext uri="{FF2B5EF4-FFF2-40B4-BE49-F238E27FC236}">
                <a16:creationId xmlns:a16="http://schemas.microsoft.com/office/drawing/2014/main" id="{1371E893-EF47-48C7-1A4E-26579E6210C6}"/>
              </a:ext>
            </a:extLst>
          </p:cNvPr>
          <p:cNvPicPr>
            <a:picLocks noGrp="1" noChangeAspect="1"/>
          </p:cNvPicPr>
          <p:nvPr>
            <p:ph sz="half" idx="2"/>
          </p:nvPr>
        </p:nvPicPr>
        <p:blipFill>
          <a:blip r:embed="rId3"/>
          <a:stretch>
            <a:fillRect/>
          </a:stretch>
        </p:blipFill>
        <p:spPr>
          <a:xfrm>
            <a:off x="4812631" y="708185"/>
            <a:ext cx="6274385" cy="5441629"/>
          </a:xfrm>
          <a:solidFill>
            <a:schemeClr val="accent2"/>
          </a:solidFill>
          <a:ln>
            <a:solidFill>
              <a:schemeClr val="accent1"/>
            </a:solidFill>
          </a:ln>
        </p:spPr>
      </p:pic>
    </p:spTree>
    <p:extLst>
      <p:ext uri="{BB962C8B-B14F-4D97-AF65-F5344CB8AC3E}">
        <p14:creationId xmlns:p14="http://schemas.microsoft.com/office/powerpoint/2010/main" val="8609848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0076D-AB1C-A694-EB52-6DF373E7A1F7}"/>
              </a:ext>
            </a:extLst>
          </p:cNvPr>
          <p:cNvSpPr>
            <a:spLocks noGrp="1"/>
          </p:cNvSpPr>
          <p:nvPr>
            <p:ph type="title"/>
          </p:nvPr>
        </p:nvSpPr>
        <p:spPr/>
        <p:txBody>
          <a:bodyPr/>
          <a:lstStyle/>
          <a:p>
            <a:r>
              <a:rPr lang="en-US" dirty="0"/>
              <a:t>How Can You Get Involved?</a:t>
            </a:r>
          </a:p>
        </p:txBody>
      </p:sp>
      <p:sp>
        <p:nvSpPr>
          <p:cNvPr id="3" name="Content Placeholder 2">
            <a:extLst>
              <a:ext uri="{FF2B5EF4-FFF2-40B4-BE49-F238E27FC236}">
                <a16:creationId xmlns:a16="http://schemas.microsoft.com/office/drawing/2014/main" id="{FE56DA7D-B46F-BA61-A276-C4BBC792008B}"/>
              </a:ext>
            </a:extLst>
          </p:cNvPr>
          <p:cNvSpPr>
            <a:spLocks noGrp="1"/>
          </p:cNvSpPr>
          <p:nvPr>
            <p:ph sz="half" idx="1"/>
          </p:nvPr>
        </p:nvSpPr>
        <p:spPr/>
        <p:txBody>
          <a:bodyPr/>
          <a:lstStyle/>
          <a:p>
            <a:r>
              <a:rPr lang="en-US" dirty="0"/>
              <a:t>Join the APTA Advocacy Network</a:t>
            </a:r>
          </a:p>
          <a:p>
            <a:r>
              <a:rPr lang="en-US" dirty="0"/>
              <a:t>Legislative Action Center</a:t>
            </a:r>
          </a:p>
          <a:p>
            <a:r>
              <a:rPr lang="en-US" dirty="0"/>
              <a:t>Patient Action Center</a:t>
            </a:r>
          </a:p>
          <a:p>
            <a:r>
              <a:rPr lang="en-US" dirty="0"/>
              <a:t>Regulatory Action Center</a:t>
            </a:r>
          </a:p>
          <a:p>
            <a:r>
              <a:rPr lang="en-US" dirty="0"/>
              <a:t>APTA Advocacy App</a:t>
            </a:r>
          </a:p>
          <a:p>
            <a:r>
              <a:rPr lang="en-US" dirty="0"/>
              <a:t>Key Contact </a:t>
            </a:r>
          </a:p>
          <a:p>
            <a:r>
              <a:rPr lang="en-US" dirty="0"/>
              <a:t>Support PTPAC</a:t>
            </a:r>
          </a:p>
          <a:p>
            <a:endParaRPr lang="en-US" dirty="0"/>
          </a:p>
        </p:txBody>
      </p:sp>
      <p:sp>
        <p:nvSpPr>
          <p:cNvPr id="4" name="Content Placeholder 3">
            <a:extLst>
              <a:ext uri="{FF2B5EF4-FFF2-40B4-BE49-F238E27FC236}">
                <a16:creationId xmlns:a16="http://schemas.microsoft.com/office/drawing/2014/main" id="{1E379EAA-C5D6-3784-1FEA-A8CA8D6E79C8}"/>
              </a:ext>
            </a:extLst>
          </p:cNvPr>
          <p:cNvSpPr>
            <a:spLocks noGrp="1"/>
          </p:cNvSpPr>
          <p:nvPr>
            <p:ph sz="half" idx="2"/>
          </p:nvPr>
        </p:nvSpPr>
        <p:spPr/>
        <p:txBody>
          <a:bodyPr/>
          <a:lstStyle/>
          <a:p>
            <a:r>
              <a:rPr lang="en-US" dirty="0"/>
              <a:t>APTA Capitol Hill Day</a:t>
            </a:r>
          </a:p>
          <a:p>
            <a:pPr lvl="1"/>
            <a:r>
              <a:rPr lang="en-US" dirty="0"/>
              <a:t>July 14-15</a:t>
            </a:r>
          </a:p>
          <a:p>
            <a:r>
              <a:rPr lang="en-US" dirty="0"/>
              <a:t>Legislator visits in your area</a:t>
            </a:r>
          </a:p>
          <a:p>
            <a:pPr lvl="1"/>
            <a:r>
              <a:rPr lang="en-US" dirty="0"/>
              <a:t>Practice </a:t>
            </a:r>
          </a:p>
          <a:p>
            <a:pPr lvl="1"/>
            <a:r>
              <a:rPr lang="en-US" dirty="0"/>
              <a:t>School</a:t>
            </a:r>
          </a:p>
          <a:p>
            <a:pPr lvl="1"/>
            <a:r>
              <a:rPr lang="en-US" dirty="0"/>
              <a:t>District office</a:t>
            </a:r>
          </a:p>
          <a:p>
            <a:r>
              <a:rPr lang="en-US" dirty="0"/>
              <a:t>Community events</a:t>
            </a:r>
          </a:p>
          <a:p>
            <a:endParaRPr lang="en-US" dirty="0"/>
          </a:p>
        </p:txBody>
      </p:sp>
      <p:pic>
        <p:nvPicPr>
          <p:cNvPr id="6" name="Picture 5">
            <a:extLst>
              <a:ext uri="{FF2B5EF4-FFF2-40B4-BE49-F238E27FC236}">
                <a16:creationId xmlns:a16="http://schemas.microsoft.com/office/drawing/2014/main" id="{3B65684E-357D-8891-8E3B-79FABB762B6F}"/>
              </a:ext>
            </a:extLst>
          </p:cNvPr>
          <p:cNvPicPr>
            <a:picLocks noChangeAspect="1"/>
          </p:cNvPicPr>
          <p:nvPr/>
        </p:nvPicPr>
        <p:blipFill>
          <a:blip r:embed="rId3"/>
          <a:stretch>
            <a:fillRect/>
          </a:stretch>
        </p:blipFill>
        <p:spPr>
          <a:xfrm>
            <a:off x="9579136" y="3906845"/>
            <a:ext cx="2238687" cy="2219635"/>
          </a:xfrm>
          <a:prstGeom prst="rect">
            <a:avLst/>
          </a:prstGeom>
        </p:spPr>
      </p:pic>
    </p:spTree>
    <p:extLst>
      <p:ext uri="{BB962C8B-B14F-4D97-AF65-F5344CB8AC3E}">
        <p14:creationId xmlns:p14="http://schemas.microsoft.com/office/powerpoint/2010/main" val="30013602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1B6C5-E184-0DC1-681B-54104D6737C4}"/>
              </a:ext>
            </a:extLst>
          </p:cNvPr>
          <p:cNvSpPr>
            <a:spLocks noGrp="1"/>
          </p:cNvSpPr>
          <p:nvPr>
            <p:ph type="title"/>
          </p:nvPr>
        </p:nvSpPr>
        <p:spPr/>
        <p:txBody>
          <a:bodyPr/>
          <a:lstStyle/>
          <a:p>
            <a:r>
              <a:rPr lang="en-US" dirty="0"/>
              <a:t>PTPAC</a:t>
            </a:r>
          </a:p>
        </p:txBody>
      </p:sp>
      <p:pic>
        <p:nvPicPr>
          <p:cNvPr id="6" name="Content Placeholder 5" descr="A logo with text and blue and black text&#10;&#10;Description automatically generated with medium confidence">
            <a:extLst>
              <a:ext uri="{FF2B5EF4-FFF2-40B4-BE49-F238E27FC236}">
                <a16:creationId xmlns:a16="http://schemas.microsoft.com/office/drawing/2014/main" id="{A674D982-F4A6-92A4-DBB6-436EEFFF4B59}"/>
              </a:ext>
            </a:extLst>
          </p:cNvPr>
          <p:cNvPicPr>
            <a:picLocks noGrp="1" noChangeAspect="1"/>
          </p:cNvPicPr>
          <p:nvPr>
            <p:ph sz="half" idx="1"/>
          </p:nvPr>
        </p:nvPicPr>
        <p:blipFill>
          <a:blip r:embed="rId3"/>
          <a:stretch>
            <a:fillRect/>
          </a:stretch>
        </p:blipFill>
        <p:spPr>
          <a:xfrm>
            <a:off x="640080" y="1625196"/>
            <a:ext cx="4846637" cy="2372031"/>
          </a:xfrm>
        </p:spPr>
      </p:pic>
      <p:sp>
        <p:nvSpPr>
          <p:cNvPr id="7" name="Content Placeholder 3">
            <a:extLst>
              <a:ext uri="{FF2B5EF4-FFF2-40B4-BE49-F238E27FC236}">
                <a16:creationId xmlns:a16="http://schemas.microsoft.com/office/drawing/2014/main" id="{D6A6A68B-40BF-6A1C-B99F-A8A1A1016410}"/>
              </a:ext>
            </a:extLst>
          </p:cNvPr>
          <p:cNvSpPr>
            <a:spLocks noGrp="1"/>
          </p:cNvSpPr>
          <p:nvPr>
            <p:ph sz="half" idx="2"/>
          </p:nvPr>
        </p:nvSpPr>
        <p:spPr>
          <a:xfrm>
            <a:off x="6429676" y="1371600"/>
            <a:ext cx="5406724" cy="4572000"/>
          </a:xfrm>
        </p:spPr>
        <p:txBody>
          <a:bodyPr/>
          <a:lstStyle/>
          <a:p>
            <a:r>
              <a:rPr lang="en-US" dirty="0"/>
              <a:t>By law, APTA dues cannot go toward PTPAC</a:t>
            </a:r>
          </a:p>
          <a:p>
            <a:r>
              <a:rPr lang="en-US" dirty="0"/>
              <a:t>Critical meetings with lawmakers</a:t>
            </a:r>
          </a:p>
          <a:p>
            <a:r>
              <a:rPr lang="en-US" dirty="0"/>
              <a:t>Support PT friendly candidates</a:t>
            </a:r>
          </a:p>
          <a:p>
            <a:endParaRPr lang="en-US" dirty="0"/>
          </a:p>
        </p:txBody>
      </p:sp>
    </p:spTree>
    <p:extLst>
      <p:ext uri="{BB962C8B-B14F-4D97-AF65-F5344CB8AC3E}">
        <p14:creationId xmlns:p14="http://schemas.microsoft.com/office/powerpoint/2010/main" val="1280048829"/>
      </p:ext>
    </p:extLst>
  </p:cSld>
  <p:clrMapOvr>
    <a:masterClrMapping/>
  </p:clrMapOvr>
</p:sld>
</file>

<file path=ppt/theme/theme1.xml><?xml version="1.0" encoding="utf-8"?>
<a:theme xmlns:a="http://schemas.openxmlformats.org/drawingml/2006/main" name="APTA Template">
  <a:themeElements>
    <a:clrScheme name="APTA-042720">
      <a:dk1>
        <a:srgbClr val="3F4444"/>
      </a:dk1>
      <a:lt1>
        <a:srgbClr val="FFFFFF"/>
      </a:lt1>
      <a:dk2>
        <a:srgbClr val="3F4444"/>
      </a:dk2>
      <a:lt2>
        <a:srgbClr val="009CB6"/>
      </a:lt2>
      <a:accent1>
        <a:srgbClr val="009CB6"/>
      </a:accent1>
      <a:accent2>
        <a:srgbClr val="A5A5A5"/>
      </a:accent2>
      <a:accent3>
        <a:srgbClr val="0076CE"/>
      </a:accent3>
      <a:accent4>
        <a:srgbClr val="E4B9FC"/>
      </a:accent4>
      <a:accent5>
        <a:srgbClr val="005587"/>
      </a:accent5>
      <a:accent6>
        <a:srgbClr val="64A70B"/>
      </a:accent6>
      <a:hlink>
        <a:srgbClr val="005587"/>
      </a:hlink>
      <a:folHlink>
        <a:srgbClr val="3F4444"/>
      </a:folHlink>
    </a:clrScheme>
    <a:fontScheme name="APTA">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pdated APTA PPT - Segoe.potx" id="{A6D57A61-20AC-A342-8EA0-85E8F4F161B9}" vid="{92D894C8-EF8E-9147-BBC9-E57BF9D66F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Updated APTA PPT - Segoe</Template>
  <TotalTime>256</TotalTime>
  <Words>4248</Words>
  <Application>Microsoft Office PowerPoint</Application>
  <PresentationFormat>Widescreen</PresentationFormat>
  <Paragraphs>282</Paragraphs>
  <Slides>24</Slides>
  <Notes>24</Notes>
  <HiddenSlides>1</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Aptos</vt:lpstr>
      <vt:lpstr>Arial</vt:lpstr>
      <vt:lpstr>Calibri</vt:lpstr>
      <vt:lpstr>Google Sans</vt:lpstr>
      <vt:lpstr>Segoe UI</vt:lpstr>
      <vt:lpstr>Segoe UI Semibold</vt:lpstr>
      <vt:lpstr>Source Sans Pro</vt:lpstr>
      <vt:lpstr>Symbol</vt:lpstr>
      <vt:lpstr>Times New Roman</vt:lpstr>
      <vt:lpstr>APTA Template</vt:lpstr>
      <vt:lpstr>Student Voice, Strong Impact:  APTA Advocacy and Shaping the Future</vt:lpstr>
      <vt:lpstr>What is Advocacy?</vt:lpstr>
      <vt:lpstr>Advocacy Wins and Role of our Advocates</vt:lpstr>
      <vt:lpstr>I’m Just a Bill</vt:lpstr>
      <vt:lpstr>Congressional Office</vt:lpstr>
      <vt:lpstr>Your Voice Matters</vt:lpstr>
      <vt:lpstr>Regulatory Action </vt:lpstr>
      <vt:lpstr>How Can You Get Involved?</vt:lpstr>
      <vt:lpstr>PTPAC</vt:lpstr>
      <vt:lpstr>Legislative Issues</vt:lpstr>
      <vt:lpstr>2025-2026 APTA Public Policy Priorities</vt:lpstr>
      <vt:lpstr>Medicare Payment Reform</vt:lpstr>
      <vt:lpstr>Pelvic Health Physical Therapy</vt:lpstr>
      <vt:lpstr>Locum Tenens</vt:lpstr>
      <vt:lpstr>Falls Prevention</vt:lpstr>
      <vt:lpstr>Student Loan Repayment/Community Health Centers</vt:lpstr>
      <vt:lpstr>Regulatory Issues</vt:lpstr>
      <vt:lpstr>Regulatory Landscape</vt:lpstr>
      <vt:lpstr>Health and Human Services</vt:lpstr>
      <vt:lpstr>Annual Rulemaking</vt:lpstr>
      <vt:lpstr>Student Advocacy Activities</vt:lpstr>
      <vt:lpstr>Student Advocacy Programs – Student Advocacy Challenge</vt:lpstr>
      <vt:lpstr>Student Advocacy Programs – Flash Action Strategy</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Keivel, Laura</dc:creator>
  <cp:lastModifiedBy>Keivel, Laura</cp:lastModifiedBy>
  <cp:revision>6</cp:revision>
  <dcterms:created xsi:type="dcterms:W3CDTF">2024-11-14T18:33:53Z</dcterms:created>
  <dcterms:modified xsi:type="dcterms:W3CDTF">2025-03-17T14:35:29Z</dcterms:modified>
</cp:coreProperties>
</file>