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86" r:id="rId2"/>
    <p:sldId id="306" r:id="rId3"/>
    <p:sldId id="3031" r:id="rId4"/>
    <p:sldId id="3032" r:id="rId5"/>
    <p:sldId id="287" r:id="rId6"/>
    <p:sldId id="2939" r:id="rId7"/>
    <p:sldId id="3029" r:id="rId8"/>
    <p:sldId id="296" r:id="rId9"/>
    <p:sldId id="307" r:id="rId10"/>
    <p:sldId id="3046" r:id="rId11"/>
    <p:sldId id="3040" r:id="rId12"/>
    <p:sldId id="3041" r:id="rId13"/>
    <p:sldId id="3042" r:id="rId14"/>
    <p:sldId id="3043" r:id="rId15"/>
    <p:sldId id="3044" r:id="rId16"/>
    <p:sldId id="3045" r:id="rId17"/>
    <p:sldId id="305" r:id="rId18"/>
    <p:sldId id="302" r:id="rId19"/>
    <p:sldId id="303" r:id="rId20"/>
    <p:sldId id="304" r:id="rId21"/>
    <p:sldId id="261" r:id="rId22"/>
    <p:sldId id="2942" r:id="rId23"/>
    <p:sldId id="268" r:id="rId24"/>
    <p:sldId id="308" r:id="rId25"/>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86"/>
            <p14:sldId id="306"/>
            <p14:sldId id="3031"/>
            <p14:sldId id="3032"/>
            <p14:sldId id="287"/>
            <p14:sldId id="2939"/>
            <p14:sldId id="3029"/>
            <p14:sldId id="296"/>
            <p14:sldId id="307"/>
            <p14:sldId id="3046"/>
            <p14:sldId id="3040"/>
            <p14:sldId id="3041"/>
            <p14:sldId id="3042"/>
            <p14:sldId id="3043"/>
            <p14:sldId id="3044"/>
            <p14:sldId id="3045"/>
            <p14:sldId id="305"/>
            <p14:sldId id="302"/>
            <p14:sldId id="303"/>
            <p14:sldId id="304"/>
            <p14:sldId id="261"/>
            <p14:sldId id="2942"/>
            <p14:sldId id="268"/>
            <p14:sldId id="30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61" autoAdjust="0"/>
    <p:restoredTop sz="62596" autoAdjust="0"/>
  </p:normalViewPr>
  <p:slideViewPr>
    <p:cSldViewPr snapToGrid="0">
      <p:cViewPr varScale="1">
        <p:scale>
          <a:sx n="76" d="100"/>
          <a:sy n="76" d="100"/>
        </p:scale>
        <p:origin x="1458" y="90"/>
      </p:cViewPr>
      <p:guideLst/>
    </p:cSldViewPr>
  </p:slideViewPr>
  <p:notesTextViewPr>
    <p:cViewPr>
      <p:scale>
        <a:sx n="3" d="2"/>
        <a:sy n="3" d="2"/>
      </p:scale>
      <p:origin x="0" y="0"/>
    </p:cViewPr>
  </p:notesTextViewPr>
  <p:sorterViewPr>
    <p:cViewPr>
      <p:scale>
        <a:sx n="100" d="100"/>
        <a:sy n="100" d="100"/>
      </p:scale>
      <p:origin x="0" y="-27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4T14:37:10.569"/>
    </inkml:context>
    <inkml:brush xml:id="br0">
      <inkml:brushProperty name="width" value="0.05" units="cm"/>
      <inkml:brushProperty name="height" value="0.05" units="cm"/>
    </inkml:brush>
  </inkml:definitions>
  <inkml:trace contextRef="#ctx0" brushRef="#br0">16 0 24575,'4'0'0,"-2"0"0,-11 1 0,6-1 0,-7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69514B57-AC10-4E66-B055-1E08A06E223B}" type="datetimeFigureOut">
              <a:rPr lang="en-US" smtClean="0"/>
              <a:t>3/14/2024</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2024 National Advocacy Dinner! You are joining PT and PTA students across the country by gathering at this annual event to learn more about advocacy and how you can be a lifelong advocate for the physical therapy profession. </a:t>
            </a:r>
            <a:r>
              <a:rPr lang="en-US" altLang="en-US" sz="1200" dirty="0">
                <a:latin typeface="+mn-lt"/>
                <a:ea typeface="ヒラギノ角ゴ Pro W3"/>
                <a:cs typeface="ヒラギノ角ゴ Pro W3"/>
              </a:rPr>
              <a:t>Your participation in physical therapy advocacy is crucial in advancing policies that will positively impact the profession. In this presentation, you will learn about some of the issues APTA advocates for and how you can get involved not only now, but throughout your career. </a:t>
            </a:r>
            <a:r>
              <a:rPr lang="en-US" altLang="en-US" sz="1200" b="1" dirty="0">
                <a:latin typeface="+mn-lt"/>
                <a:ea typeface="ヒラギノ角ゴ Pro W3"/>
                <a:cs typeface="ヒラギノ角ゴ Pro W3"/>
              </a:rPr>
              <a:t>As the saying goes, if you aren’t at the table, you’re on the menu.</a:t>
            </a:r>
            <a:endParaRPr lang="en-US" b="1"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701245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121212"/>
                </a:solidFill>
                <a:effectLst/>
                <a:latin typeface="+mn-lt"/>
              </a:rPr>
              <a:t>To assist in our advocacy work and show the effectiveness of physical therapy to improve society, APTA uses the findings of the recent "Economic Value of Physical Therapy in the United States," report. This is a groundbreaking APTA report that, for the first time ever, quantifies physical therapy's potential to deliver true economic value to patients, the U.S. health care system, and society as a whole. </a:t>
            </a:r>
          </a:p>
          <a:p>
            <a:endParaRPr lang="en-US" sz="1200" b="0" i="0" dirty="0">
              <a:solidFill>
                <a:srgbClr val="121212"/>
              </a:solidFill>
              <a:effectLst/>
              <a:latin typeface="+mn-lt"/>
            </a:endParaRPr>
          </a:p>
          <a:p>
            <a:r>
              <a:rPr lang="en-US" sz="1200" b="0" i="0" dirty="0">
                <a:solidFill>
                  <a:srgbClr val="121212"/>
                </a:solidFill>
                <a:effectLst/>
                <a:latin typeface="+mn-lt"/>
              </a:rPr>
              <a:t>Physical therapists and physical therapist assistants are essential to the U.S. health care system. APTA's "The Economic Value of Physical Therapy in the United States" report underscores the importance of including physical therapists and physical therapist assistants as part of multidisciplinary teams focused on improving patient outcomes and decreasing downstream costs.</a:t>
            </a:r>
          </a:p>
          <a:p>
            <a:endParaRPr lang="en-US" sz="1200" b="0" i="0" dirty="0">
              <a:solidFill>
                <a:srgbClr val="121212"/>
              </a:solidFill>
              <a:effectLst/>
              <a:latin typeface="+mn-lt"/>
            </a:endParaRPr>
          </a:p>
          <a:p>
            <a:r>
              <a:rPr lang="en-US" sz="1200" b="0" i="0" dirty="0">
                <a:solidFill>
                  <a:srgbClr val="121212"/>
                </a:solidFill>
                <a:effectLst/>
                <a:latin typeface="+mn-lt"/>
              </a:rPr>
              <a:t>The evidence presented in "The Economic Value of Physical Therapy in the United States" can support efforts by payers, governmental entities, and employers seeking to improve health outcomes, increase patient access and choice, and promote cost-effective care. Visit valueofpt.com to learn more.</a:t>
            </a:r>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239636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Times New Roman" panose="02020603050405020304" pitchFamily="18" charset="0"/>
              </a:rPr>
              <a:t>APTA, along with other impacted provider groups, are working together in a coalition to support a united policy solution to address meaningful, long-term reform to the Medicare Fee Schedule. </a:t>
            </a:r>
            <a:r>
              <a:rPr lang="en-US" sz="1200" dirty="0">
                <a:effectLst/>
                <a:latin typeface="+mn-lt"/>
                <a:ea typeface="Calibri" panose="020F0502020204030204" pitchFamily="34" charset="0"/>
                <a:cs typeface="Times New Roman" panose="02020603050405020304" pitchFamily="18" charset="0"/>
              </a:rPr>
              <a:t>Congress must take action to ensure the financial stability and predictability of Medicare payment, reward value-based care, safeguard timely access to high-quality care, and reduce disparities. Long-term reforms are needed to the Medicare Physician Fee Schedule to break the year-over-year cycle of cuts to providers and provide stability to both patients and providers.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Calibri" panose="020F0502020204030204" pitchFamily="34" charset="0"/>
              </a:rPr>
              <a:t>Since the outpatient fee schedule is the only payment system within Medicare lacking an annual inflationary update, clinicians, many of whom are small business owners, contend with a wide range of shifting economic factors when determining their ability to provide care to Medicare beneficiaries. </a:t>
            </a:r>
          </a:p>
          <a:p>
            <a:pPr marL="0" marR="0" lvl="0" indent="0">
              <a:lnSpc>
                <a:spcPct val="110000"/>
              </a:lnSpc>
              <a:spcBef>
                <a:spcPts val="0"/>
              </a:spcBef>
              <a:spcAft>
                <a:spcPts val="0"/>
              </a:spcAft>
              <a:buFont typeface="Symbol" panose="05050102010706020507" pitchFamily="18" charset="2"/>
              <a:buNone/>
            </a:pPr>
            <a:endParaRPr lang="en-US" sz="1200" dirty="0">
              <a:effectLst/>
              <a:latin typeface="+mn-lt"/>
              <a:ea typeface="Times New Roman" panose="02020603050405020304" pitchFamily="18" charset="0"/>
            </a:endParaRPr>
          </a:p>
          <a:p>
            <a:pPr marL="285750" marR="0" lvl="0" indent="-285750">
              <a:lnSpc>
                <a:spcPct val="110000"/>
              </a:lnSpc>
              <a:spcBef>
                <a:spcPts val="0"/>
              </a:spcBef>
              <a:spcAft>
                <a:spcPts val="0"/>
              </a:spcAft>
              <a:buFont typeface="Arial" panose="020B0604020202020204" pitchFamily="34" charset="0"/>
              <a:buChar char="•"/>
            </a:pPr>
            <a:r>
              <a:rPr lang="en-US" sz="1200" dirty="0">
                <a:effectLst/>
                <a:latin typeface="+mn-lt"/>
                <a:ea typeface="Times New Roman" panose="02020603050405020304" pitchFamily="18" charset="0"/>
              </a:rPr>
              <a:t>Institute annual inflation-based update to the Medicare Physician Fee Schedule</a:t>
            </a:r>
          </a:p>
          <a:p>
            <a:pPr marL="285750" marR="0" lvl="0" indent="-285750">
              <a:lnSpc>
                <a:spcPct val="110000"/>
              </a:lnSpc>
              <a:spcBef>
                <a:spcPts val="0"/>
              </a:spcBef>
              <a:spcAft>
                <a:spcPts val="0"/>
              </a:spcAft>
              <a:buFont typeface="Arial" panose="020B0604020202020204" pitchFamily="34" charset="0"/>
              <a:buChar char="•"/>
            </a:pPr>
            <a:r>
              <a:rPr lang="en-US" sz="1200" dirty="0">
                <a:effectLst/>
                <a:latin typeface="+mn-lt"/>
                <a:ea typeface="Times New Roman" panose="02020603050405020304" pitchFamily="18" charset="0"/>
              </a:rPr>
              <a:t>This legislation is supported by over 100 health care provider organizations</a:t>
            </a:r>
          </a:p>
          <a:p>
            <a:endParaRPr lang="en-US" sz="1200" dirty="0">
              <a:latin typeface="+mn-lt"/>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3240101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The EMPOWER Act would reduce administrative burden for small therapy businesses and provide flexibility by changing the current burdensome and outdated Medicare requirement of "direct supervision" of the physical therapist assistant requirement to "general supervision." Medicare allows for general supervision of physical therapist assistants by physical therapists in all settings — except for outpatient private practice, which requires direct supervision.</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865383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The Expanded Telehealth Access Act (H.R. 3875/S. 2880) would make permanent the current temporary policy that allows physical therapists and physical therapist assistants to deliver and bill for services provided via telehealth under Medicare. </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1200" kern="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The coronavirus pandemic demonstrated how the use of telehealth in the delivery of physical therapy services can help expand access, provide convenience for Medicare patients, and promote flexibility and innovation for therapy clinics.</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1200" kern="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This bill specifically names physical therapists and physical therapist assistants, occupational therapists, occupational therapy assistants, audiologists, and speech language pathologists, and facilities that furnish outpatient therapy, as authorized providers of telehealth under Medicare.</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13</a:t>
            </a:fld>
            <a:endParaRPr lang="en-US"/>
          </a:p>
        </p:txBody>
      </p:sp>
    </p:spTree>
    <p:extLst>
      <p:ext uri="{BB962C8B-B14F-4D97-AF65-F5344CB8AC3E}">
        <p14:creationId xmlns:p14="http://schemas.microsoft.com/office/powerpoint/2010/main" val="1374114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600"/>
              </a:spcAft>
              <a:buSzPts val="1000"/>
              <a:buFont typeface="Symbol" panose="05050102010706020507" pitchFamily="18" charset="2"/>
              <a:buNone/>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The Prevent Interruption in Physical Therapy Act (H.R. 1617/S. 793) would allow physical therapists to use locum tenens arrangements (meaning “to hold the place of or substitute”) to bring in another licensed physical therapist to treat Medicare patients and bill Medicare through the practice provider number during temporary absences, due to illness, vacation, etc. </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SzPts val="1000"/>
              <a:buFont typeface="Symbol" panose="05050102010706020507" pitchFamily="18" charset="2"/>
              <a:buNone/>
              <a:tabLst>
                <a:tab pos="457200" algn="l"/>
              </a:tabLst>
            </a:pPr>
            <a:endParaRPr lang="en-US" sz="1200" kern="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600"/>
              </a:spcAft>
              <a:buSzPts val="1000"/>
              <a:buFont typeface="Symbol" panose="05050102010706020507" pitchFamily="18" charset="2"/>
              <a:buNone/>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Existing law applies only to physical therapists in rural and underserved areas. This limitation prohibits many physical therapists in private practice from taking needed absences without interrupting patient care. </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SzPts val="1000"/>
              <a:buFont typeface="Symbol" panose="05050102010706020507" pitchFamily="18" charset="2"/>
              <a:buNone/>
              <a:tabLst>
                <a:tab pos="457200" algn="l"/>
              </a:tabLst>
            </a:pPr>
            <a:endParaRPr lang="en-US" sz="1200" kern="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SzPts val="1000"/>
              <a:buFont typeface="Symbol" panose="05050102010706020507" pitchFamily="18" charset="2"/>
              <a:buNone/>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H.R. 1617/S. 793 would expand the use of locum tenens nationwide for outpatient physical therapists.</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endParaRPr lang="en-US" sz="1200" dirty="0">
              <a:latin typeface="+mn-lt"/>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3796701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600"/>
              </a:spcAft>
              <a:buSzPts val="1000"/>
              <a:buFont typeface="Symbol" panose="05050102010706020507" pitchFamily="18" charset="2"/>
              <a:buNone/>
              <a:tabLst>
                <a:tab pos="457200" algn="l"/>
              </a:tabLst>
            </a:pPr>
            <a:r>
              <a:rPr lang="en-US" sz="1200" b="0" kern="0" dirty="0">
                <a:solidFill>
                  <a:srgbClr val="000000"/>
                </a:solidFill>
                <a:effectLst/>
                <a:latin typeface="+mn-lt"/>
                <a:ea typeface="Times New Roman" panose="02020603050405020304" pitchFamily="18" charset="0"/>
              </a:rPr>
              <a:t>The Optimizing Postpartum Outcomes Act (</a:t>
            </a:r>
            <a:r>
              <a:rPr lang="en-US" sz="1200" kern="0" dirty="0">
                <a:solidFill>
                  <a:srgbClr val="000000"/>
                </a:solidFill>
                <a:effectLst/>
                <a:latin typeface="+mn-lt"/>
                <a:ea typeface="Times New Roman" panose="02020603050405020304" pitchFamily="18" charset="0"/>
                <a:cs typeface="Times New Roman" panose="02020603050405020304" pitchFamily="18" charset="0"/>
              </a:rPr>
              <a:t>H.R. 2480) is designed to address knowledge and access gaps for postpartum women in need of pelvic health services, in particular pelvic health physical therapy.</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SzPts val="1000"/>
              <a:buFont typeface="Symbol" panose="05050102010706020507" pitchFamily="18" charset="2"/>
              <a:buNone/>
              <a:tabLst>
                <a:tab pos="457200" algn="l"/>
              </a:tabLst>
            </a:pPr>
            <a:endParaRPr lang="en-US" sz="1200" kern="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600"/>
              </a:spcAft>
              <a:buSzPts val="1000"/>
              <a:buFont typeface="Symbol" panose="05050102010706020507" pitchFamily="18" charset="2"/>
              <a:buNone/>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The bill instructs CMS to issue guidance on pelvic health services performed during the postpartum or neonatal period under Medicaid and CHIP, including best practices, financing options, and technical assistance to state agencies.</a:t>
            </a:r>
            <a:r>
              <a:rPr lang="en-US" sz="1200" kern="100" dirty="0">
                <a:solidFill>
                  <a:srgbClr val="000000"/>
                </a:solidFill>
                <a:effectLst/>
                <a:latin typeface="+mn-lt"/>
                <a:ea typeface="Times New Roman" panose="02020603050405020304" pitchFamily="18" charset="0"/>
                <a:cs typeface="Times New Roman" panose="02020603050405020304" pitchFamily="18" charset="0"/>
              </a:rPr>
              <a:t> </a:t>
            </a:r>
            <a:r>
              <a:rPr lang="en-US" sz="1200" kern="0" dirty="0">
                <a:solidFill>
                  <a:srgbClr val="000000"/>
                </a:solidFill>
                <a:effectLst/>
                <a:latin typeface="+mn-lt"/>
                <a:ea typeface="Times New Roman" panose="02020603050405020304" pitchFamily="18" charset="0"/>
                <a:cs typeface="Times New Roman" panose="02020603050405020304" pitchFamily="18" charset="0"/>
              </a:rPr>
              <a:t>The legislation orders Government Accountability Office to conduct a study on gaps in pelvic health programs.</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endParaRPr lang="en-US" sz="1200" kern="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H.R. 2480 obligates the HHS Secretary to carry out a program to educate and train health professionals on the benefits of pelvic floor physical therapy, as well as a program for postpartum women on pelvic floor physical therapy’s importance, what pelvic floor physical therapy is, and where to obtain pelvic health services.</a:t>
            </a:r>
          </a:p>
          <a:p>
            <a:pPr marL="0" marR="0" lvl="0" indent="0">
              <a:lnSpc>
                <a:spcPct val="107000"/>
              </a:lnSpc>
              <a:spcBef>
                <a:spcPts val="0"/>
              </a:spcBef>
              <a:spcAft>
                <a:spcPts val="800"/>
              </a:spcAft>
              <a:buSzPts val="1000"/>
              <a:buFont typeface="Symbol" panose="05050102010706020507" pitchFamily="18" charset="2"/>
              <a:buNone/>
              <a:tabLst>
                <a:tab pos="457200" algn="l"/>
              </a:tabLst>
            </a:pPr>
            <a:endParaRPr lang="en-US" sz="1200" kern="0" dirty="0">
              <a:solidFill>
                <a:srgbClr val="000000"/>
              </a:solidFill>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SzPts val="1000"/>
              <a:buFont typeface="Symbol" panose="05050102010706020507" pitchFamily="18" charset="2"/>
              <a:buNone/>
              <a:tabLst>
                <a:tab pos="457200" algn="l"/>
              </a:tabLst>
            </a:pPr>
            <a:r>
              <a:rPr lang="en-US" sz="1200" kern="0" dirty="0">
                <a:solidFill>
                  <a:srgbClr val="000000"/>
                </a:solidFill>
                <a:effectLst/>
                <a:latin typeface="+mn-lt"/>
                <a:ea typeface="Calibri" panose="020F0502020204030204" pitchFamily="34" charset="0"/>
                <a:cs typeface="Times New Roman" panose="02020603050405020304" pitchFamily="18" charset="0"/>
              </a:rPr>
              <a:t>This bill was brought about by APTA advocates!</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4019326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600"/>
              </a:spcAft>
              <a:buSzPts val="1000"/>
              <a:buFont typeface="Symbol" panose="05050102010706020507" pitchFamily="18" charset="2"/>
              <a:buNone/>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The Physical Therapist Workforce and Patient Access Act would help provide greater patient access to rehabilitation services, including for long COVID symptoms and post-ICU recovery, and nonpharmacological treatment options in medically underserved areas of the country. </a:t>
            </a:r>
          </a:p>
          <a:p>
            <a:pPr marL="0" marR="0" lvl="0" indent="0">
              <a:lnSpc>
                <a:spcPct val="107000"/>
              </a:lnSpc>
              <a:spcBef>
                <a:spcPts val="0"/>
              </a:spcBef>
              <a:spcAft>
                <a:spcPts val="600"/>
              </a:spcAft>
              <a:buSzPts val="1000"/>
              <a:buFont typeface="Symbol" panose="05050102010706020507" pitchFamily="18" charset="2"/>
              <a:buNone/>
              <a:tabLst>
                <a:tab pos="457200" algn="l"/>
              </a:tabLst>
            </a:pPr>
            <a:endParaRPr lang="en-US" sz="1200" kern="0" dirty="0">
              <a:solidFill>
                <a:srgbClr val="000000"/>
              </a:solidFill>
              <a:effectLst/>
              <a:latin typeface="+mn-lt"/>
              <a:ea typeface="Times New Roman" panose="02020603050405020304" pitchFamily="18" charset="0"/>
              <a:cs typeface="Times New Roman" panose="02020603050405020304" pitchFamily="18" charset="0"/>
            </a:endParaRPr>
          </a:p>
          <a:p>
            <a:pPr marL="171450" marR="0" lvl="0" indent="-171450">
              <a:lnSpc>
                <a:spcPct val="107000"/>
              </a:lnSpc>
              <a:spcBef>
                <a:spcPts val="0"/>
              </a:spcBef>
              <a:spcAft>
                <a:spcPts val="0"/>
              </a:spcAft>
              <a:buSzPts val="1000"/>
              <a:buFont typeface="Arial" panose="020B0604020202020204" pitchFamily="34" charset="0"/>
              <a:buChar char="•"/>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The bill would provide patients the ability to access their Medicare or Medicaid physical therapy benefit via federal community health centers, or CHCs. It would give CHCs the option to provide physical therapy care and allow the CHC to bill Medicare for PT services, similar to hospitals and skilled nursing facilities.</a:t>
            </a:r>
          </a:p>
          <a:p>
            <a:pPr marL="628650" marR="0" lvl="1" indent="-171450">
              <a:lnSpc>
                <a:spcPct val="107000"/>
              </a:lnSpc>
              <a:spcBef>
                <a:spcPts val="0"/>
              </a:spcBef>
              <a:spcAft>
                <a:spcPts val="0"/>
              </a:spcAft>
              <a:buSzPts val="1000"/>
              <a:buFont typeface="Arial" panose="020B0604020202020204" pitchFamily="34" charset="0"/>
              <a:buChar char="•"/>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Currently, in a CHC setting, a patient visit to a physical therapist must be incidental to a physician visit; CHCs are not able to bill for therapy services alone. </a:t>
            </a:r>
          </a:p>
          <a:p>
            <a:pPr marL="628650" marR="0" lvl="1" indent="-171450">
              <a:lnSpc>
                <a:spcPct val="107000"/>
              </a:lnSpc>
              <a:spcBef>
                <a:spcPts val="0"/>
              </a:spcBef>
              <a:spcAft>
                <a:spcPts val="0"/>
              </a:spcAft>
              <a:buSzPts val="1000"/>
              <a:buFont typeface="Arial" panose="020B0604020202020204" pitchFamily="34" charset="0"/>
              <a:buChar char="•"/>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As a result, there is very little to no physical therapist care available in CHCs.</a:t>
            </a:r>
          </a:p>
          <a:p>
            <a:pPr marL="628650" marR="0" lvl="1" indent="-171450">
              <a:lnSpc>
                <a:spcPct val="107000"/>
              </a:lnSpc>
              <a:spcBef>
                <a:spcPts val="0"/>
              </a:spcBef>
              <a:spcAft>
                <a:spcPts val="0"/>
              </a:spcAft>
              <a:buSzPts val="1000"/>
              <a:buFont typeface="Arial" panose="020B0604020202020204" pitchFamily="34" charset="0"/>
              <a:buChar char="•"/>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For Medicare and Medicaid patients, this would not be a new benefit, as those programs already cover physical therapist services. </a:t>
            </a:r>
            <a:br>
              <a:rPr lang="en-US" sz="1200" kern="0" dirty="0">
                <a:solidFill>
                  <a:srgbClr val="000000"/>
                </a:solidFill>
                <a:effectLst/>
                <a:latin typeface="+mn-lt"/>
                <a:ea typeface="Times New Roman" panose="02020603050405020304" pitchFamily="18" charset="0"/>
                <a:cs typeface="Times New Roman" panose="02020603050405020304" pitchFamily="18" charset="0"/>
              </a:rPr>
            </a:br>
            <a:r>
              <a:rPr lang="en-US" sz="1200" kern="0" dirty="0">
                <a:solidFill>
                  <a:srgbClr val="000000"/>
                </a:solidFill>
                <a:effectLst/>
                <a:latin typeface="+mn-lt"/>
                <a:ea typeface="Times New Roman" panose="02020603050405020304" pitchFamily="18" charset="0"/>
                <a:cs typeface="Times New Roman" panose="02020603050405020304" pitchFamily="18" charset="0"/>
              </a:rPr>
              <a:t>Having the option to provide physical therapy services on-site and employ physical therapists, as in a hospital or nursing home setting, will help address ongoing concerns regarding access to critical health care services.</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The bill would also add PTs to the list of medical providers eligible to participate in the National Health Service Corp Loan Repayment Program.</a:t>
            </a:r>
            <a:endParaRPr lang="en-US" sz="1200" kern="100" dirty="0">
              <a:solidFill>
                <a:srgbClr val="000000"/>
              </a:solidFill>
              <a:effectLst/>
              <a:latin typeface="+mn-lt"/>
              <a:ea typeface="Times New Roman" panose="02020603050405020304" pitchFamily="18" charset="0"/>
              <a:cs typeface="Times New Roman" panose="02020603050405020304" pitchFamily="18" charset="0"/>
            </a:endParaRPr>
          </a:p>
          <a:p>
            <a:pPr marL="628650" marR="0" lvl="1" indent="-171450">
              <a:lnSpc>
                <a:spcPct val="107000"/>
              </a:lnSpc>
              <a:spcBef>
                <a:spcPts val="0"/>
              </a:spcBef>
              <a:spcAft>
                <a:spcPts val="800"/>
              </a:spcAft>
              <a:buSzPts val="1000"/>
              <a:buFont typeface="Arial" panose="020B0604020202020204" pitchFamily="34" charset="0"/>
              <a:buChar char="•"/>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Currently, there is no physical rehabilitation care component within NHSC, a piece that would greatly complement the current program to promote health across the continuum of care. </a:t>
            </a:r>
            <a:endParaRPr lang="en-US" sz="1200" kern="100" dirty="0">
              <a:solidFill>
                <a:srgbClr val="000000"/>
              </a:solidFill>
              <a:effectLst/>
              <a:latin typeface="+mn-lt"/>
              <a:ea typeface="Times New Roman" panose="02020603050405020304" pitchFamily="18" charset="0"/>
              <a:cs typeface="Times New Roman" panose="02020603050405020304" pitchFamily="18" charset="0"/>
            </a:endParaRPr>
          </a:p>
          <a:p>
            <a:pPr marL="628650" marR="0" lvl="1" indent="-171450">
              <a:lnSpc>
                <a:spcPct val="107000"/>
              </a:lnSpc>
              <a:spcBef>
                <a:spcPts val="0"/>
              </a:spcBef>
              <a:spcAft>
                <a:spcPts val="800"/>
              </a:spcAft>
              <a:buSzPts val="1000"/>
              <a:buFont typeface="Arial" panose="020B0604020202020204" pitchFamily="34" charset="0"/>
              <a:buChar char="•"/>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The NHSC loan repayment program repays up to $50,000 in outstanding student loans to certain health care professionals who agree to work for at least two years in a medically underserved area.</a:t>
            </a:r>
            <a:endParaRPr lang="en-US" sz="1200" kern="100" dirty="0">
              <a:solidFill>
                <a:srgbClr val="000000"/>
              </a:solidFill>
              <a:effectLst/>
              <a:latin typeface="+mn-lt"/>
              <a:ea typeface="Times New Roman" panose="02020603050405020304" pitchFamily="18" charset="0"/>
              <a:cs typeface="Times New Roman" panose="02020603050405020304" pitchFamily="18" charset="0"/>
            </a:endParaRPr>
          </a:p>
          <a:p>
            <a:pPr marL="171450" marR="0" lvl="0" indent="-171450">
              <a:lnSpc>
                <a:spcPct val="107000"/>
              </a:lnSpc>
              <a:spcBef>
                <a:spcPts val="0"/>
              </a:spcBef>
              <a:spcAft>
                <a:spcPts val="800"/>
              </a:spcAft>
              <a:buSzPts val="1000"/>
              <a:buFont typeface="Arial" panose="020B0604020202020204" pitchFamily="34" charset="0"/>
              <a:buChar char="•"/>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Many NHSC providers choose to work in CHCs, and more than 85% of those same providers continue practicing in the medically underserved region long after their service. </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pPr marL="628650" marR="0" lvl="1" indent="-171450">
              <a:lnSpc>
                <a:spcPct val="107000"/>
              </a:lnSpc>
              <a:spcBef>
                <a:spcPts val="0"/>
              </a:spcBef>
              <a:spcAft>
                <a:spcPts val="0"/>
              </a:spcAft>
              <a:buSzPts val="1000"/>
              <a:buFont typeface="Arial" panose="020B0604020202020204" pitchFamily="34" charset="0"/>
              <a:buChar char="•"/>
              <a:tabLst>
                <a:tab pos="457200" algn="l"/>
              </a:tabLst>
            </a:pPr>
            <a:r>
              <a:rPr lang="en-US" sz="1200" kern="0" dirty="0">
                <a:solidFill>
                  <a:srgbClr val="000000"/>
                </a:solidFill>
                <a:effectLst/>
                <a:latin typeface="+mn-lt"/>
                <a:ea typeface="Times New Roman" panose="02020603050405020304" pitchFamily="18" charset="0"/>
                <a:cs typeface="Times New Roman" panose="02020603050405020304" pitchFamily="18" charset="0"/>
              </a:rPr>
              <a:t>Adding physical therapists to the NHSC and providing CHCs with greater flexibility to offer PT services will help increase access to PT care and services in the medically underserved areas. </a:t>
            </a:r>
            <a:endParaRPr lang="en-US" sz="1200" kern="100" dirty="0">
              <a:solidFill>
                <a:srgbClr val="000000"/>
              </a:solidFill>
              <a:effectLst/>
              <a:latin typeface="+mn-lt"/>
              <a:ea typeface="Calibri" panose="020F0502020204030204" pitchFamily="34" charset="0"/>
              <a:cs typeface="Times New Roman" panose="02020603050405020304" pitchFamily="18" charset="0"/>
            </a:endParaRPr>
          </a:p>
          <a:p>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How can you become involved in advocacy both as a student and throughout your career?</a:t>
            </a:r>
          </a:p>
          <a:p>
            <a:endParaRPr lang="en-US" sz="1200" dirty="0">
              <a:latin typeface="+mn-lt"/>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16</a:t>
            </a:fld>
            <a:endParaRPr lang="en-US"/>
          </a:p>
        </p:txBody>
      </p:sp>
    </p:spTree>
    <p:extLst>
      <p:ext uri="{BB962C8B-B14F-4D97-AF65-F5344CB8AC3E}">
        <p14:creationId xmlns:p14="http://schemas.microsoft.com/office/powerpoint/2010/main" val="1858398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you become involved in advocacy both as a student and throughout your career?</a:t>
            </a:r>
          </a:p>
        </p:txBody>
      </p:sp>
      <p:sp>
        <p:nvSpPr>
          <p:cNvPr id="4" name="Slide Number Placeholder 3"/>
          <p:cNvSpPr>
            <a:spLocks noGrp="1"/>
          </p:cNvSpPr>
          <p:nvPr>
            <p:ph type="sldNum" sz="quarter" idx="5"/>
          </p:nvPr>
        </p:nvSpPr>
        <p:spPr/>
        <p:txBody>
          <a:bodyPr/>
          <a:lstStyle/>
          <a:p>
            <a:fld id="{6AEFB637-B57D-4560-B50F-19DE43BA0930}" type="slidenum">
              <a:rPr lang="en-US" smtClean="0"/>
              <a:t>17</a:t>
            </a:fld>
            <a:endParaRPr lang="en-US"/>
          </a:p>
        </p:txBody>
      </p:sp>
    </p:spTree>
    <p:extLst>
      <p:ext uri="{BB962C8B-B14F-4D97-AF65-F5344CB8AC3E}">
        <p14:creationId xmlns:p14="http://schemas.microsoft.com/office/powerpoint/2010/main" val="163552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 Student Advocacy Challenge is a competition among PT and PTA programs to participate in advocacy activities for points. On the Student Advocacy Challenge website, there is a menu of activities that you can complete for points. You can submit your activities for credit through the APTA website or APTA Advocacy App. Attendance at the event is eligible for 10 points, just be sure you are submitting it!</a:t>
            </a:r>
          </a:p>
          <a:p>
            <a:endParaRPr lang="en-US" sz="1200" dirty="0">
              <a:latin typeface="+mn-lt"/>
            </a:endParaRPr>
          </a:p>
          <a:p>
            <a:r>
              <a:rPr lang="en-US" sz="1200" dirty="0">
                <a:latin typeface="+mn-lt"/>
              </a:rPr>
              <a:t>The  Challenge runs from January 2024-end of December 2024. The winning program will not only get bragging rights, but featured on APTA’s website and will receive a virtual </a:t>
            </a:r>
            <a:r>
              <a:rPr lang="en-US" sz="1200" dirty="0">
                <a:effectLst/>
                <a:latin typeface="+mn-lt"/>
                <a:ea typeface="Arial" panose="020B0604020202020204" pitchFamily="34" charset="0"/>
                <a:cs typeface="Times New Roman" panose="02020603050405020304" pitchFamily="18" charset="0"/>
              </a:rPr>
              <a:t>or in-person presentation by an APTA staff or Board member of the program’s choice.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2138875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Arial" panose="020B0604020202020204" pitchFamily="34" charset="0"/>
                <a:cs typeface="Times New Roman" panose="02020603050405020304" pitchFamily="18" charset="0"/>
              </a:rPr>
              <a:t>In the fall, students rally around an issue impactful to them and their future by participating in Flash Action Strategy. </a:t>
            </a:r>
          </a:p>
          <a:p>
            <a:endParaRPr lang="en-US" sz="1200" dirty="0">
              <a:effectLst/>
              <a:latin typeface="+mn-lt"/>
              <a:ea typeface="Arial" panose="020B060402020202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mn-lt"/>
              </a:rPr>
              <a:t>Flash Action Strategy is a two-day, student-led social media blitz that includes connecting with your legislators on social media and sending letters to your members of Congress. </a:t>
            </a:r>
          </a:p>
          <a:p>
            <a:pPr marL="171450" indent="-171450">
              <a:buFont typeface="Arial" panose="020B0604020202020204" pitchFamily="34" charset="0"/>
              <a:buChar char="•"/>
            </a:pPr>
            <a:r>
              <a:rPr lang="en-US" sz="1200" dirty="0">
                <a:latin typeface="+mn-lt"/>
              </a:rPr>
              <a:t>In the past ten years, students participating in Flash Action Strategy have been responsible for over 90,000 letters going to Congress. </a:t>
            </a:r>
          </a:p>
          <a:p>
            <a:pPr marL="171450" indent="-171450">
              <a:buFont typeface="Arial" panose="020B0604020202020204" pitchFamily="34" charset="0"/>
              <a:buChar char="•"/>
            </a:pPr>
            <a:r>
              <a:rPr lang="en-US" sz="1200" dirty="0">
                <a:latin typeface="+mn-lt"/>
              </a:rPr>
              <a:t>It’s as easy as sending a tweet to participate, and with the collective action of all students, we can make a big difference! </a:t>
            </a:r>
            <a:r>
              <a:rPr lang="en-US" altLang="en-US" sz="1200" dirty="0">
                <a:latin typeface="+mn-lt"/>
                <a:ea typeface="ヒラギノ角ゴ Pro W3"/>
                <a:cs typeface="ヒラギノ角ゴ Pro W3"/>
              </a:rPr>
              <a:t>Social media is a powerful advocacy tool.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latin typeface="+mn-lt"/>
                <a:ea typeface="ヒラギノ角ゴ Pro W3"/>
                <a:cs typeface="ヒラギノ角ゴ Pro W3"/>
              </a:rPr>
              <a:t>Most members of Congress have social media handles and have staff that monitor trending issues. You can post about physical therapy issues, include photos, and tag your legislator so they see it. </a:t>
            </a:r>
            <a:endParaRPr lang="en-US" sz="1200" dirty="0">
              <a:latin typeface="+mn-lt"/>
            </a:endParaRPr>
          </a:p>
          <a:p>
            <a:endParaRPr lang="en-US" sz="1200" dirty="0">
              <a:latin typeface="+mn-lt"/>
            </a:endParaRPr>
          </a:p>
          <a:p>
            <a:r>
              <a:rPr lang="en-US" sz="1200" dirty="0">
                <a:latin typeface="+mn-lt"/>
              </a:rPr>
              <a:t>Be on the lookout for more information over the summer and the 2024 Flash Action Strategy will be sometime in September and will focus on PTPAC. More about PTPAC on the next slide!</a:t>
            </a:r>
          </a:p>
          <a:p>
            <a:endParaRPr lang="en-US" sz="1200" dirty="0">
              <a:latin typeface="+mn-lt"/>
            </a:endParaRPr>
          </a:p>
          <a:p>
            <a:r>
              <a:rPr lang="en-US" sz="1200" dirty="0">
                <a:latin typeface="+mn-lt"/>
              </a:rPr>
              <a:t>Transition: What kind of advocacy programs are available to participate in throughout your career?</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19</a:t>
            </a:fld>
            <a:endParaRPr lang="en-US"/>
          </a:p>
        </p:txBody>
      </p:sp>
    </p:spTree>
    <p:extLst>
      <p:ext uri="{BB962C8B-B14F-4D97-AF65-F5344CB8AC3E}">
        <p14:creationId xmlns:p14="http://schemas.microsoft.com/office/powerpoint/2010/main" val="3081508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Participating in advocacy is essential to the future and advancement of the physical therapy profession. Laws are made at all levels of government that impact the profession, including how you can practice, how you are paid, how patients are treated, among many other outcomes. If the physical therapy profession doesn’t have a seat at the table where these decisions are being made, laws and regulations may be passed that would harm the profession. We have to both speak up on the issues we work on and educate lawmakers about what physical therapy is and how it impacts people‘s lives.</a:t>
            </a:r>
            <a:endParaRPr lang="en-US" dirty="0"/>
          </a:p>
          <a:p>
            <a:endParaRPr lang="en-US" dirty="0"/>
          </a:p>
          <a:p>
            <a:r>
              <a:rPr lang="en-US" dirty="0"/>
              <a:t>We’ll talk about how APTA interacts with the government and why it’s important for everyone to raise their voice.</a:t>
            </a:r>
          </a:p>
        </p:txBody>
      </p:sp>
      <p:sp>
        <p:nvSpPr>
          <p:cNvPr id="4" name="Slide Number Placeholder 3"/>
          <p:cNvSpPr>
            <a:spLocks noGrp="1"/>
          </p:cNvSpPr>
          <p:nvPr>
            <p:ph type="sldNum" sz="quarter" idx="5"/>
          </p:nvPr>
        </p:nvSpPr>
        <p:spPr/>
        <p:txBody>
          <a:bodyPr/>
          <a:lstStyle/>
          <a:p>
            <a:fld id="{6AEFB637-B57D-4560-B50F-19DE43BA0930}" type="slidenum">
              <a:rPr lang="en-US" smtClean="0"/>
              <a:t>2</a:t>
            </a:fld>
            <a:endParaRPr lang="en-US"/>
          </a:p>
        </p:txBody>
      </p:sp>
    </p:spTree>
    <p:extLst>
      <p:ext uri="{BB962C8B-B14F-4D97-AF65-F5344CB8AC3E}">
        <p14:creationId xmlns:p14="http://schemas.microsoft.com/office/powerpoint/2010/main" val="2117055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The first, easiest way to get involved is to join the APTA Advocacy Network. This is APTA’s strength in numbers.</a:t>
            </a:r>
          </a:p>
          <a:p>
            <a:endParaRPr lang="en-US" sz="1200" dirty="0">
              <a:latin typeface="+mn-lt"/>
            </a:endParaRPr>
          </a:p>
          <a:p>
            <a:pPr marL="171450" indent="-171450">
              <a:buFont typeface="Arial" panose="020B0604020202020204" pitchFamily="34" charset="0"/>
              <a:buChar char="•"/>
            </a:pPr>
            <a:r>
              <a:rPr lang="en-US" sz="1200" dirty="0">
                <a:latin typeface="+mn-lt"/>
              </a:rPr>
              <a:t>Network members receive periodic action alerts, which asks for support on an issue by sending a letter to your members of Congress. </a:t>
            </a:r>
          </a:p>
          <a:p>
            <a:pPr marL="171450" indent="-171450">
              <a:buFont typeface="Arial" panose="020B0604020202020204" pitchFamily="34" charset="0"/>
              <a:buChar char="•"/>
            </a:pPr>
            <a:r>
              <a:rPr lang="en-US" sz="1200" dirty="0">
                <a:latin typeface="+mn-lt"/>
              </a:rPr>
              <a:t>By sending thousands of letters to Capitol Hill on a particular topic, this shows support and helps to educate and inform lawmakers. </a:t>
            </a:r>
          </a:p>
          <a:p>
            <a:pPr marL="171450" indent="-171450">
              <a:buFont typeface="Arial" panose="020B0604020202020204" pitchFamily="34" charset="0"/>
              <a:buChar char="•"/>
            </a:pPr>
            <a:r>
              <a:rPr lang="en-US" sz="1200" dirty="0">
                <a:latin typeface="+mn-lt"/>
              </a:rPr>
              <a:t>It takes minimal time to be a part of the APTA Advocacy Network but makes a huge impact; to send a letter to Congress takes about 3 minutes. APTA Advocacy Network members also receive Information Bulletins, which are breaking news updates, and a bi-monthly newsletter.</a:t>
            </a:r>
          </a:p>
          <a:p>
            <a:endParaRPr lang="en-US" dirty="0"/>
          </a:p>
          <a:p>
            <a:r>
              <a:rPr lang="en-US" altLang="en-US" sz="1200" dirty="0">
                <a:latin typeface="+mn-lt"/>
                <a:ea typeface="ヒラギノ角ゴ Pro W3"/>
                <a:cs typeface="ヒラギノ角ゴ Pro W3"/>
              </a:rPr>
              <a:t>Key Contacts are important in furthering physical therapy advocacy because they are the link between legislators and APTA, and serve as a resource on physical therapy to the member of Congress. </a:t>
            </a:r>
          </a:p>
          <a:p>
            <a:endParaRPr lang="en-US" altLang="en-US" sz="1200" dirty="0">
              <a:latin typeface="+mn-lt"/>
              <a:ea typeface="ヒラギノ角ゴ Pro W3"/>
              <a:cs typeface="ヒラギノ角ゴ Pro W3"/>
            </a:endParaRPr>
          </a:p>
          <a:p>
            <a:pPr marL="171450" indent="-171450">
              <a:buFont typeface="Arial" panose="020B0604020202020204" pitchFamily="34" charset="0"/>
              <a:buChar char="•"/>
            </a:pPr>
            <a:r>
              <a:rPr lang="en-US" altLang="en-US" sz="1200" dirty="0">
                <a:latin typeface="+mn-lt"/>
                <a:ea typeface="ヒラギノ角ゴ Pro W3"/>
                <a:cs typeface="ヒラギノ角ゴ Pro W3"/>
              </a:rPr>
              <a:t>Key Contacts must reside or have a business in their member of Congress’ district. </a:t>
            </a:r>
          </a:p>
          <a:p>
            <a:pPr marL="171450" indent="-171450">
              <a:buFont typeface="Arial" panose="020B0604020202020204" pitchFamily="34" charset="0"/>
              <a:buChar char="•"/>
            </a:pPr>
            <a:r>
              <a:rPr lang="en-US" altLang="en-US" sz="1200" dirty="0">
                <a:latin typeface="+mn-lt"/>
                <a:ea typeface="ヒラギノ角ゴ Pro W3"/>
                <a:cs typeface="ヒラギノ角ゴ Pro W3"/>
              </a:rPr>
              <a:t>There may be multiple Key Contacts in a district, and usually there are even more for Senators, who represent the whole state.</a:t>
            </a:r>
          </a:p>
          <a:p>
            <a:pPr marL="171450" indent="-171450">
              <a:buFont typeface="Arial" panose="020B0604020202020204" pitchFamily="34" charset="0"/>
              <a:buChar char="•"/>
            </a:pPr>
            <a:r>
              <a:rPr lang="en-US" altLang="en-US" sz="1200" dirty="0">
                <a:latin typeface="+mn-lt"/>
                <a:ea typeface="ヒラギノ角ゴ Pro W3"/>
                <a:cs typeface="ヒラギノ角ゴ Pro W3"/>
              </a:rPr>
              <a:t>Key Contacts establish vital connections to legislators and their staff by getting to know the staff in charge of health care. </a:t>
            </a:r>
          </a:p>
          <a:p>
            <a:pPr marL="171450" indent="-171450">
              <a:buFont typeface="Arial" panose="020B0604020202020204" pitchFamily="34" charset="0"/>
              <a:buChar char="•"/>
            </a:pPr>
            <a:r>
              <a:rPr lang="en-US" altLang="en-US" sz="1200" dirty="0">
                <a:latin typeface="+mn-lt"/>
                <a:ea typeface="ヒラギノ角ゴ Pro W3"/>
                <a:cs typeface="ヒラギノ角ゴ Pro W3"/>
              </a:rPr>
              <a:t>This relationship is critical because they have the ear of the legislator on health issues and often advise the legislator on whether or not to support a particular bill. </a:t>
            </a:r>
          </a:p>
          <a:p>
            <a:pPr marL="0" indent="0">
              <a:buFont typeface="Arial" panose="020B0604020202020204" pitchFamily="34" charset="0"/>
              <a:buNone/>
            </a:pPr>
            <a:endParaRPr lang="en-US" altLang="en-US" sz="1200" dirty="0">
              <a:latin typeface="+mn-lt"/>
              <a:ea typeface="ヒラギノ角ゴ Pro W3"/>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ea typeface="ヒラギノ角ゴ Pro W3"/>
                <a:cs typeface="ヒラギノ角ゴ Pro W3"/>
              </a:rPr>
              <a:t>Key Contacts are also expected to set up August Recess visits with their member of Congress. In June, Key Contacts are provided talking points, information to give to legislative staff, tips, and guides to help you have a successful August Recess.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mn-lt"/>
              <a:ea typeface="ヒラギノ角ゴ Pro W3"/>
              <a:cs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n-lt"/>
                <a:ea typeface="ヒラギノ角ゴ Pro W3"/>
                <a:cs typeface="ヒラギノ角ゴ Pro W3"/>
              </a:rPr>
              <a:t>Key Contacts can also attend town hall meetings and talk about physical therapy issues. Town halls can be by phone, virtually, on social media, or in person. To find out about these events, follow your members of Congress on social media and/or sign up for their newsletter.</a:t>
            </a:r>
          </a:p>
          <a:p>
            <a:endParaRPr lang="en-US" altLang="en-US" sz="1200" dirty="0">
              <a:latin typeface="+mn-lt"/>
              <a:ea typeface="ヒラギノ角ゴ Pro W3"/>
              <a:cs typeface="ヒラギノ角ゴ Pro W3"/>
            </a:endParaRPr>
          </a:p>
          <a:p>
            <a:r>
              <a:rPr lang="en-US" altLang="en-US" sz="1200" dirty="0">
                <a:latin typeface="+mn-lt"/>
                <a:ea typeface="ヒラギノ角ゴ Pro W3"/>
                <a:cs typeface="ヒラギノ角ゴ Pro W3"/>
              </a:rPr>
              <a:t>What tools are available for you to advocate?</a:t>
            </a:r>
          </a:p>
        </p:txBody>
      </p:sp>
      <p:sp>
        <p:nvSpPr>
          <p:cNvPr id="4" name="Slide Number Placeholder 3"/>
          <p:cNvSpPr>
            <a:spLocks noGrp="1"/>
          </p:cNvSpPr>
          <p:nvPr>
            <p:ph type="sldNum" sz="quarter" idx="5"/>
          </p:nvPr>
        </p:nvSpPr>
        <p:spPr/>
        <p:txBody>
          <a:bodyPr/>
          <a:lstStyle/>
          <a:p>
            <a:fld id="{6AEFB637-B57D-4560-B50F-19DE43BA0930}" type="slidenum">
              <a:rPr lang="en-US" smtClean="0"/>
              <a:t>20</a:t>
            </a:fld>
            <a:endParaRPr lang="en-US"/>
          </a:p>
        </p:txBody>
      </p:sp>
    </p:spTree>
    <p:extLst>
      <p:ext uri="{BB962C8B-B14F-4D97-AF65-F5344CB8AC3E}">
        <p14:creationId xmlns:p14="http://schemas.microsoft.com/office/powerpoint/2010/main" val="1284654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sz="1200" dirty="0">
                <a:latin typeface="+mn-lt"/>
                <a:ea typeface="ヒラギノ角ゴ Pro W3"/>
                <a:cs typeface="ヒラギノ角ゴ Pro W3"/>
              </a:rPr>
              <a:t>There are several tools for you to get involved in advocacy.</a:t>
            </a:r>
          </a:p>
          <a:p>
            <a:pPr marL="0" indent="0">
              <a:buNone/>
            </a:pPr>
            <a:endParaRPr lang="en-US" altLang="en-US" sz="1200" dirty="0">
              <a:latin typeface="+mn-lt"/>
              <a:ea typeface="ヒラギノ角ゴ Pro W3"/>
              <a:cs typeface="ヒラギノ角ゴ Pro W3"/>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latin typeface="+mn-lt"/>
              </a:rPr>
              <a:t>APTA has two places to take action and send letters to Congress. The first is the Legislative Action Center, open to APTA members only, and the second is the public Patient Action Center. APTA Advocacy Network members are encouraged to ask fellow APTA members to join the network, and ask friends, family, colleagues, etc. to participate by sending letters of their own through the Patient Action Center.</a:t>
            </a:r>
          </a:p>
          <a:p>
            <a:pPr marL="228600" indent="-228600">
              <a:buAutoNum type="arabicPeriod"/>
            </a:pPr>
            <a:r>
              <a:rPr lang="en-US" sz="1200" dirty="0">
                <a:latin typeface="+mn-lt"/>
              </a:rPr>
              <a:t>Download the APTA Advocacy App. You can sign up for the APTA Advocacy Network there, send letters to your members of Congress, look up your members of Congress and see what bills they support, and learn about our policy issues. The app makes it easy to advocate from anywhere.</a:t>
            </a:r>
          </a:p>
          <a:p>
            <a:pPr marL="0" indent="0">
              <a:buNone/>
            </a:pPr>
            <a:endParaRPr lang="en-US" sz="1200" b="1" i="1" u="sng" dirty="0">
              <a:latin typeface="+mn-lt"/>
            </a:endParaRPr>
          </a:p>
          <a:p>
            <a:pPr>
              <a:buFont typeface="Arial" panose="020B0604020202020204" pitchFamily="34" charset="0"/>
              <a:buNone/>
              <a:defRPr/>
            </a:pPr>
            <a:r>
              <a:rPr lang="en-US" sz="1200" dirty="0">
                <a:latin typeface="+mn-lt"/>
              </a:rPr>
              <a:t>Remember, you are a vital part of APTA’s advocacy program because you’re the constituent and you’re the expert! Your unique experience in the physical therapy profession is important and members of Congress need to hear it.</a:t>
            </a:r>
            <a:endParaRPr lang="en-US" altLang="en-US" sz="1200" dirty="0">
              <a:latin typeface="+mn-lt"/>
              <a:ea typeface="ヒラギノ角ゴ Pro W3"/>
              <a:cs typeface="ヒラギノ角ゴ Pro W3"/>
            </a:endParaRPr>
          </a:p>
          <a:p>
            <a:endParaRPr lang="en-US" altLang="en-US" sz="1200" dirty="0">
              <a:latin typeface="+mn-lt"/>
              <a:ea typeface="ヒラギノ角ゴ Pro W3"/>
              <a:cs typeface="ヒラギノ角ゴ Pro W3"/>
            </a:endParaRPr>
          </a:p>
          <a:p>
            <a:r>
              <a:rPr lang="en-US" altLang="en-US" sz="1200" dirty="0">
                <a:latin typeface="+mn-lt"/>
                <a:ea typeface="ヒラギノ角ゴ Pro W3"/>
                <a:cs typeface="ヒラギノ角ゴ Pro W3"/>
              </a:rPr>
              <a:t>Transition:  How does PTPAC support your voice with legislators?</a:t>
            </a:r>
          </a:p>
          <a:p>
            <a:pPr marL="0" indent="0">
              <a:buNone/>
            </a:pPr>
            <a:endParaRPr lang="en-US" altLang="en-US" sz="1200" dirty="0">
              <a:latin typeface="+mn-lt"/>
              <a:ea typeface="ヒラギノ角ゴ Pro W3"/>
              <a:cs typeface="ヒラギノ角ゴ Pro W3"/>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21</a:t>
            </a:fld>
            <a:endParaRPr lang="en-US"/>
          </a:p>
        </p:txBody>
      </p:sp>
    </p:spTree>
    <p:extLst>
      <p:ext uri="{BB962C8B-B14F-4D97-AF65-F5344CB8AC3E}">
        <p14:creationId xmlns:p14="http://schemas.microsoft.com/office/powerpoint/2010/main" val="1629512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mn-lt"/>
              </a:rPr>
              <a:t>PTPAC is the political action committee of APTA and relies on voluntary donations from APTA members, not member dues, to have our voice heard in Congress. By attending fundraisers, APTA staff and members have important facetime with legislators to discuss issues important to the profession. How does PTPAC help the profession?</a:t>
            </a:r>
          </a:p>
          <a:p>
            <a:pPr marL="0" indent="0">
              <a:buNone/>
            </a:pPr>
            <a:endParaRPr lang="en-US" sz="1200" dirty="0">
              <a:latin typeface="+mn-lt"/>
            </a:endParaRPr>
          </a:p>
          <a:p>
            <a:pPr marL="228600" indent="-228600">
              <a:buAutoNum type="arabicPeriod"/>
            </a:pPr>
            <a:r>
              <a:rPr lang="en-US" sz="1200" dirty="0">
                <a:latin typeface="+mn-lt"/>
              </a:rPr>
              <a:t>Supports PT friendly members of Congress in their election campaigns</a:t>
            </a:r>
          </a:p>
          <a:p>
            <a:pPr marL="228600" indent="-228600">
              <a:buAutoNum type="arabicPeriod"/>
            </a:pPr>
            <a:r>
              <a:rPr lang="en-US" sz="1200" dirty="0">
                <a:latin typeface="+mn-lt"/>
              </a:rPr>
              <a:t>Provides opportunities to talk to members of Congress at fundraisers about the issues of concern to the profession</a:t>
            </a:r>
          </a:p>
          <a:p>
            <a:pPr marL="228600" indent="-228600">
              <a:buAutoNum type="arabicPeriod"/>
            </a:pPr>
            <a:r>
              <a:rPr lang="en-US" sz="1200" dirty="0">
                <a:latin typeface="+mn-lt"/>
              </a:rPr>
              <a:t>Builds relationships with members of Congress and staff through fundraisers that APTA staff and members can attend</a:t>
            </a:r>
          </a:p>
          <a:p>
            <a:pPr marL="228600" indent="-228600">
              <a:buAutoNum type="arabicPeriod"/>
            </a:pPr>
            <a:r>
              <a:rPr lang="en-US" sz="1200" dirty="0">
                <a:latin typeface="+mn-lt"/>
              </a:rPr>
              <a:t>As a student, you can support PTPAC by donating $20 and becoming a Student Star. Becoming a Student Star is also eligible for points toward the Student Advocacy Challenge.</a:t>
            </a:r>
          </a:p>
          <a:p>
            <a:pPr>
              <a:buFont typeface="Arial" panose="020B0604020202020204" pitchFamily="34" charset="0"/>
              <a:buNone/>
              <a:defRPr/>
            </a:pPr>
            <a:endParaRPr lang="en-US" sz="1200" b="1" i="1" u="sng" dirty="0">
              <a:latin typeface="+mn-lt"/>
            </a:endParaRPr>
          </a:p>
          <a:p>
            <a:r>
              <a:rPr lang="en-US" altLang="en-US" sz="1200" dirty="0">
                <a:latin typeface="+mn-lt"/>
                <a:ea typeface="ヒラギノ角ゴ Pro W3"/>
                <a:cs typeface="ヒラギノ角ゴ Pro W3"/>
              </a:rPr>
              <a:t>Transition:  Are you ready to begin your advocacy journey? Are you ready to make an impact for the physical therapy profession?</a:t>
            </a:r>
          </a:p>
        </p:txBody>
      </p:sp>
      <p:sp>
        <p:nvSpPr>
          <p:cNvPr id="4" name="Slide Number Placeholder 3"/>
          <p:cNvSpPr>
            <a:spLocks noGrp="1"/>
          </p:cNvSpPr>
          <p:nvPr>
            <p:ph type="sldNum" sz="quarter" idx="5"/>
          </p:nvPr>
        </p:nvSpPr>
        <p:spPr/>
        <p:txBody>
          <a:bodyPr/>
          <a:lstStyle/>
          <a:p>
            <a:fld id="{6AEFB637-B57D-4560-B50F-19DE43BA0930}" type="slidenum">
              <a:rPr lang="en-US" smtClean="0"/>
              <a:t>22</a:t>
            </a:fld>
            <a:endParaRPr lang="en-US"/>
          </a:p>
        </p:txBody>
      </p:sp>
    </p:spTree>
    <p:extLst>
      <p:ext uri="{BB962C8B-B14F-4D97-AF65-F5344CB8AC3E}">
        <p14:creationId xmlns:p14="http://schemas.microsoft.com/office/powerpoint/2010/main" val="281039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will you get started in your advocacy work? What steps can you take today to make an impact for the physical therapy profession?</a:t>
            </a:r>
          </a:p>
          <a:p>
            <a:endParaRPr lang="en-US" dirty="0"/>
          </a:p>
          <a:p>
            <a:r>
              <a:rPr lang="en-US" dirty="0"/>
              <a:t>If you have any questions or want to get more involved, reach out to the APTA advocacy team at advocacy@apta.org.</a:t>
            </a:r>
          </a:p>
        </p:txBody>
      </p:sp>
      <p:sp>
        <p:nvSpPr>
          <p:cNvPr id="4" name="Slide Number Placeholder 3"/>
          <p:cNvSpPr>
            <a:spLocks noGrp="1"/>
          </p:cNvSpPr>
          <p:nvPr>
            <p:ph type="sldNum" sz="quarter" idx="5"/>
          </p:nvPr>
        </p:nvSpPr>
        <p:spPr/>
        <p:txBody>
          <a:bodyPr/>
          <a:lstStyle/>
          <a:p>
            <a:fld id="{6AEFB637-B57D-4560-B50F-19DE43BA0930}" type="slidenum">
              <a:rPr lang="en-US" smtClean="0"/>
              <a:t>23</a:t>
            </a:fld>
            <a:endParaRPr lang="en-US"/>
          </a:p>
        </p:txBody>
      </p:sp>
    </p:spTree>
    <p:extLst>
      <p:ext uri="{BB962C8B-B14F-4D97-AF65-F5344CB8AC3E}">
        <p14:creationId xmlns:p14="http://schemas.microsoft.com/office/powerpoint/2010/main" val="14887238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the 2024 APTA National Advocacy Dinner!</a:t>
            </a:r>
          </a:p>
        </p:txBody>
      </p:sp>
      <p:sp>
        <p:nvSpPr>
          <p:cNvPr id="4" name="Slide Number Placeholder 3"/>
          <p:cNvSpPr>
            <a:spLocks noGrp="1"/>
          </p:cNvSpPr>
          <p:nvPr>
            <p:ph type="sldNum" sz="quarter" idx="5"/>
          </p:nvPr>
        </p:nvSpPr>
        <p:spPr/>
        <p:txBody>
          <a:bodyPr/>
          <a:lstStyle/>
          <a:p>
            <a:fld id="{6AEFB637-B57D-4560-B50F-19DE43BA0930}" type="slidenum">
              <a:rPr lang="en-US" smtClean="0"/>
              <a:t>24</a:t>
            </a:fld>
            <a:endParaRPr lang="en-US"/>
          </a:p>
        </p:txBody>
      </p:sp>
    </p:spTree>
    <p:extLst>
      <p:ext uri="{BB962C8B-B14F-4D97-AF65-F5344CB8AC3E}">
        <p14:creationId xmlns:p14="http://schemas.microsoft.com/office/powerpoint/2010/main" val="2204613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Advocacy can have a lot of different meanings, but for our purpose, it means raising our voices with lawmakers to positively impact and protect the future of the physical therapy profession.</a:t>
            </a:r>
          </a:p>
          <a:p>
            <a:endParaRPr lang="en-US" dirty="0"/>
          </a:p>
          <a:p>
            <a:r>
              <a:rPr lang="en-US" dirty="0"/>
              <a:t>Why is participating in advocacy important?</a:t>
            </a:r>
          </a:p>
          <a:p>
            <a:endParaRPr lang="en-US" dirty="0"/>
          </a:p>
          <a:p>
            <a:pPr marL="171450" indent="-171450">
              <a:buFont typeface="Arial" panose="020B0604020202020204" pitchFamily="34" charset="0"/>
              <a:buChar char="•"/>
            </a:pPr>
            <a:r>
              <a:rPr lang="en-US" dirty="0"/>
              <a:t>The future of the physical therapy profession is in the hands of lawmakers. They are responsible for laws that impact scope of practice, payment, and more. </a:t>
            </a:r>
          </a:p>
          <a:p>
            <a:pPr marL="171450" indent="-171450">
              <a:buFont typeface="Arial" panose="020B0604020202020204" pitchFamily="34" charset="0"/>
              <a:buChar char="•"/>
            </a:pPr>
            <a:r>
              <a:rPr lang="en-US" dirty="0"/>
              <a:t>It’s important to raise your voice with lawmakers because your voice matters and you are the expert on physical therapy. Most members of Congress are not aware of what physical therapy is and what you do, so having your voice helps them to understand your impact on patients and your community. </a:t>
            </a:r>
          </a:p>
          <a:p>
            <a:pPr marL="171450" indent="-171450">
              <a:buFont typeface="Arial" panose="020B0604020202020204" pitchFamily="34" charset="0"/>
              <a:buChar char="•"/>
            </a:pPr>
            <a:r>
              <a:rPr lang="en-US" dirty="0"/>
              <a:t>Educating members of Congress about physical therapy is important so they can know how policies will impact the profession and your future patients.</a:t>
            </a:r>
          </a:p>
          <a:p>
            <a:pPr marL="171450" indent="-171450">
              <a:buFont typeface="Arial" panose="020B0604020202020204" pitchFamily="34" charset="0"/>
              <a:buChar char="•"/>
            </a:pPr>
            <a:r>
              <a:rPr lang="en-US" dirty="0"/>
              <a:t>Communicating and building relationships with members of Congress is done by APTA members as well as APTA’s lobbying team.</a:t>
            </a:r>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1483229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 it all works and how you can make an impact.</a:t>
            </a:r>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1257037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APTA has a team in Washington that works daily on policy issues that impact the profession and rely on APTA members like you to reach out to your lawmakers and give the constituent perspective. APTA Government Affairs monitors issues that may impact the profession so we are informed and can be prepared to act. But how does it all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you may remember from high school government class, there are three branches of government. This includes the legislative, executive, and judicial branches.</a:t>
            </a:r>
          </a:p>
          <a:p>
            <a:endParaRPr lang="en-US" dirty="0"/>
          </a:p>
          <a:p>
            <a:r>
              <a:rPr lang="en-US" dirty="0"/>
              <a:t>First, APTA works frequently with the legislative side, meaning the House and Senate.  </a:t>
            </a:r>
          </a:p>
          <a:p>
            <a:endParaRPr lang="en-US" dirty="0"/>
          </a:p>
          <a:p>
            <a:pPr marL="171450" indent="-171450">
              <a:buFont typeface="Arial" panose="020B0604020202020204" pitchFamily="34" charset="0"/>
              <a:buChar char="•"/>
            </a:pPr>
            <a:r>
              <a:rPr lang="en-US" dirty="0"/>
              <a:t>There are 435 members in the House of Representatives, and the number of representatives varies by the population of the state and the Senate has 100 members with two Senators per state. </a:t>
            </a:r>
          </a:p>
          <a:p>
            <a:pPr marL="171450" indent="-171450">
              <a:buFont typeface="Arial" panose="020B0604020202020204" pitchFamily="34" charset="0"/>
              <a:buChar char="•"/>
            </a:pPr>
            <a:r>
              <a:rPr lang="en-US" dirty="0"/>
              <a:t>Representatives serve 2-year terms and Senators serve 6-year terms.</a:t>
            </a:r>
          </a:p>
          <a:p>
            <a:pPr marL="171450" indent="-171450">
              <a:buFont typeface="Arial" panose="020B0604020202020204" pitchFamily="34" charset="0"/>
              <a:buChar char="•"/>
            </a:pPr>
            <a:r>
              <a:rPr lang="en-US" dirty="0"/>
              <a:t>Laws are introduced in each chamber and are sent to a committee. Committees take a deeper dive into legislation, work out drafts of the bill, debate the bill, and hear from stakeholders in hearings and briefings.</a:t>
            </a:r>
          </a:p>
          <a:p>
            <a:pPr marL="171450" indent="-171450">
              <a:buFont typeface="Arial" panose="020B0604020202020204" pitchFamily="34" charset="0"/>
              <a:buChar char="•"/>
            </a:pPr>
            <a:r>
              <a:rPr lang="en-US" dirty="0"/>
              <a:t>Certain committees take on certain topics, and physical therapy issues are most likely to go through the House Energy and Commerce and Ways and Means Committees or the Senate Finance and Health, Education, Labor and Pensions Committees. </a:t>
            </a:r>
          </a:p>
          <a:p>
            <a:pPr marL="171450" indent="-171450">
              <a:buFont typeface="Arial" panose="020B0604020202020204" pitchFamily="34" charset="0"/>
              <a:buChar char="•"/>
            </a:pPr>
            <a:r>
              <a:rPr lang="en-US" dirty="0"/>
              <a:t>Building relationships with members of Congress who sit on those committees are crucial in advancing our legislation.</a:t>
            </a:r>
          </a:p>
          <a:p>
            <a:endParaRPr lang="en-US" dirty="0"/>
          </a:p>
          <a:p>
            <a:r>
              <a:rPr lang="en-US" dirty="0"/>
              <a:t>APTA also engages on the executive/regulatory side by meeting and engaging with the Department of Health and Human Services, or HHS, the Centers for Medicare and Medicaid Services, or CMS, Dept. of Veterans Affairs, and many other agencies. </a:t>
            </a:r>
          </a:p>
          <a:p>
            <a:endParaRPr lang="en-US" dirty="0"/>
          </a:p>
          <a:p>
            <a:pPr marL="171450" indent="-171450">
              <a:buFont typeface="Arial" panose="020B0604020202020204" pitchFamily="34" charset="0"/>
              <a:buChar char="•"/>
            </a:pPr>
            <a:r>
              <a:rPr lang="en-US" dirty="0"/>
              <a:t>These regulatory bodies are enormously influential in practice, payment and other issues that can impact the day-to-day work of PTs and PTAs. We have to engage with government officials to ensure they are approving regulations that help the profession. </a:t>
            </a:r>
          </a:p>
          <a:p>
            <a:pPr marL="171450" indent="-171450">
              <a:buFont typeface="Arial" panose="020B0604020202020204" pitchFamily="34" charset="0"/>
              <a:buChar char="•"/>
            </a:pPr>
            <a:r>
              <a:rPr lang="en-US" dirty="0"/>
              <a:t>As an advocate, an important and easy way to engage is by sending a comment to an agency when a rule is proposed. </a:t>
            </a:r>
          </a:p>
          <a:p>
            <a:endParaRPr lang="en-US" dirty="0"/>
          </a:p>
          <a:p>
            <a:r>
              <a:rPr lang="en-US" dirty="0"/>
              <a:t>To implement or change laws, federal agencies undergo a process called notice </a:t>
            </a:r>
            <a:r>
              <a:rPr lang="en-US" dirty="0">
                <a:effectLst/>
              </a:rPr>
              <a:t>and comment rulemaking. Federal agencies publish thousands of proposed rules each year through this process and solicit public comment to hear from stakeholders and others about the impact of these proposed regulations. Submitting comments on these proposed rules is one of the primary ways to influence changes to regulation. </a:t>
            </a:r>
            <a:br>
              <a:rPr lang="en-US" dirty="0">
                <a:effectLst/>
              </a:rPr>
            </a:br>
            <a:endParaRPr lang="en-US" dirty="0"/>
          </a:p>
          <a:p>
            <a:r>
              <a:rPr lang="en-US" dirty="0"/>
              <a:t>APTA has a regulatory action center where comment opportunities are highlighted and a template comment letter is often provided for your use, and you can add your personal story if you wish.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Regulatory advocacy also involves APTA meeting with federal agencies and sending other written correspondence throughout the year. However, submitting comments during these public comment periods is the "formal" mechanism by which stakeholders can advocate for or against something (i.e., going on the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APTA monitors the judicial branch and issues guidance should a Supreme Court ruling impact the physical therapy profession.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TRANSITION: Since you may be new to this advocacy world, let’s go over a few terms you may encounter as an APTA advocate.</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404740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begin your advocacy journey, it’s important to know a few terms you will hear often.</a:t>
            </a:r>
          </a:p>
          <a:p>
            <a:endParaRPr lang="en-US" dirty="0"/>
          </a:p>
          <a:p>
            <a:r>
              <a:rPr lang="en-US" dirty="0"/>
              <a:t>First, when referring to legislation, you may see ‘H.R.’ or “S.” in front of bill numbers. ‘H.R.’ means House Resolution, or a bill in the House of Representatives and an ‘S.’ in front means it is a bill in the Senate. When you see both H.R. and S. with the respective bill numbers with regards to a similarly named piece of legislation, that means the bill is in both chambers.</a:t>
            </a:r>
          </a:p>
          <a:p>
            <a:endParaRPr lang="en-US" dirty="0"/>
          </a:p>
          <a:p>
            <a:r>
              <a:rPr lang="en-US" dirty="0"/>
              <a:t>A committee of jurisdiction is a legislative sub-organization in Congress that handles a specific duty or topic. Members of a committee develop specialized knowledge on the matters their committee handles. Committees study, review, and advance legislation.</a:t>
            </a:r>
          </a:p>
          <a:p>
            <a:endParaRPr lang="en-US" dirty="0"/>
          </a:p>
          <a:p>
            <a:r>
              <a:rPr lang="en-US" dirty="0"/>
              <a:t>Cosponsor means that a member of Congress adds their name to the list of supporters of a bill. The more cosponsors a bill receives, the more likely it will be taken up for consideration by chamber, pushing it further through the process to becoming law.</a:t>
            </a:r>
          </a:p>
          <a:p>
            <a:endParaRPr lang="en-US" dirty="0"/>
          </a:p>
          <a:p>
            <a:r>
              <a:rPr lang="en-US" dirty="0"/>
              <a:t>You’ll frequently hear the acronym HLA, or health legislative assistant. This is the staff member in the legislator’s office who is in charge of health care issues and advises the member of Congress on this topic. You want to get to know this person because they have the ear of the member of Congress on health issues and can be a great ally in support of APTA legislation.</a:t>
            </a:r>
          </a:p>
          <a:p>
            <a:endParaRPr lang="en-US" dirty="0"/>
          </a:p>
          <a:p>
            <a:r>
              <a:rPr lang="en-US" dirty="0"/>
              <a:t>And finally, August Recess. August Recess is the traditional district work period when members of Congress go back to their districts from late July to early September. This is an excellent opportunity to meet with members of Congress in your area, invite them to tour your school or in the future, your practice, attend a town hall, or meet face to face in their district office or elsewhere. Usually APTA has around 100 meetings that occur in August during the district work period and those meetings are important in advancing legislation and educating members of Congress about physical therapy.</a:t>
            </a:r>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1320178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has a story. No matter who we are or what we do, we all have a story to share that can make a big impact.</a:t>
            </a:r>
          </a:p>
          <a:p>
            <a:endParaRPr lang="en-US" dirty="0"/>
          </a:p>
          <a:p>
            <a:r>
              <a:rPr lang="en-US" dirty="0"/>
              <a:t>Many members of Congress aren’t aware of what physical therapy is and how it helps people. It is up to us to educate legislators about PT and the impact it has on your community. Members of Congress were elected to serve the community and they want to hear from you.</a:t>
            </a:r>
          </a:p>
          <a:p>
            <a:endParaRPr lang="en-US" dirty="0"/>
          </a:p>
          <a:p>
            <a:r>
              <a:rPr lang="en-US" dirty="0"/>
              <a:t>Telling your story, tied to a legislative issue, can make the issue come alive and show in real ways how it will impact your patients, community, school, clinic or business. Remember, you are the expert!</a:t>
            </a:r>
          </a:p>
          <a:p>
            <a:endParaRPr lang="en-US" dirty="0"/>
          </a:p>
          <a:p>
            <a:r>
              <a:rPr lang="en-US" dirty="0"/>
              <a:t>TRANSITION: What opportunities do APTA members have to connect with legislators?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407003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ways to connect with members of Congress both at home and in Washington, DC. </a:t>
            </a:r>
          </a:p>
          <a:p>
            <a:endParaRPr lang="en-US" dirty="0"/>
          </a:p>
          <a:p>
            <a:r>
              <a:rPr lang="en-US" dirty="0"/>
              <a:t>In 2024, APTA is hosting APTA Capitol Hill Day April 14-16 in Washington, DC. Attendees will receive advocacy training on April 15 and will be meeting with their members of Congress and staff on Capitol Hill all day on April 16. We hope to see you there!</a:t>
            </a:r>
          </a:p>
          <a:p>
            <a:endParaRPr lang="en-US" dirty="0"/>
          </a:p>
          <a:p>
            <a:r>
              <a:rPr lang="en-US" dirty="0"/>
              <a:t>APTA members can ask to host a member of Congress at their practice, clinic, or school, to give them a hands-on and memorable learning experience. </a:t>
            </a:r>
          </a:p>
          <a:p>
            <a:endParaRPr lang="en-US" dirty="0"/>
          </a:p>
          <a:p>
            <a:pPr marL="171450" indent="-171450">
              <a:buFont typeface="Arial" panose="020B0604020202020204" pitchFamily="34" charset="0"/>
              <a:buChar char="•"/>
            </a:pPr>
            <a:r>
              <a:rPr lang="en-US" dirty="0"/>
              <a:t>You can visit the legislator’s district office. </a:t>
            </a:r>
          </a:p>
          <a:p>
            <a:pPr marL="171450" indent="-171450">
              <a:buFont typeface="Arial" panose="020B0604020202020204" pitchFamily="34" charset="0"/>
              <a:buChar char="•"/>
            </a:pPr>
            <a:r>
              <a:rPr lang="en-US" dirty="0"/>
              <a:t>Virtual meetings are an option and an easy and convenient way to connect with legislators and staff.</a:t>
            </a:r>
          </a:p>
          <a:p>
            <a:pPr marL="171450" indent="-171450">
              <a:buFont typeface="Arial" panose="020B0604020202020204" pitchFamily="34" charset="0"/>
              <a:buChar char="•"/>
            </a:pPr>
            <a:r>
              <a:rPr lang="en-US" dirty="0"/>
              <a:t>You’re encouraged to sign up for your legislator’s newsletters and follow them on social media to find out when they are hosting local events or town hall meetings. PTPAC can provide opportunities to attend a local fundraiser.</a:t>
            </a:r>
          </a:p>
          <a:p>
            <a:endParaRPr lang="en-US" dirty="0"/>
          </a:p>
          <a:p>
            <a:r>
              <a:rPr lang="en-US" dirty="0"/>
              <a:t>August Recess is a great time to meet with a legislator since Congress adjourns for the month and goes back to work in their districts. Legislators expect to meet with their constituents during congressional recesses. Getting a physical therapy experience on their schedule is important.</a:t>
            </a:r>
          </a:p>
          <a:p>
            <a:endParaRPr lang="en-US" dirty="0"/>
          </a:p>
          <a:p>
            <a:r>
              <a:rPr lang="en-US" dirty="0"/>
              <a:t>TRANSITION: Now that we know how we can connect with legislators, what issues do we work on?</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2310395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APTA works on and monitors legislation that impacts the physical therapy profession. </a:t>
            </a:r>
            <a:r>
              <a:rPr lang="en-US" dirty="0"/>
              <a:t>This section will give you a brief overview of how Congress works and some of the issues that we advocate on behalf of the profession at the federal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does APTA decide what issues to advocate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panose="020B0604020202020204" pitchFamily="34" charset="0"/>
              </a:rPr>
              <a:t>To help guide our advocacy work, APTA establishes public policy priorities every two years in conjunction with the start of a new session of Congress. </a:t>
            </a:r>
            <a:r>
              <a:rPr lang="en-US" sz="1200" dirty="0">
                <a:latin typeface="+mn-lt"/>
              </a:rPr>
              <a:t>APTA publishes a document called the 2023-2024 APTA Public Policy Priorities that outlines the policy priorities that Congress and regulators should address. It is created by several APTA committees with the input of APTA members. </a:t>
            </a:r>
            <a:r>
              <a:rPr lang="en-US" sz="1200" dirty="0">
                <a:latin typeface="+mn-lt"/>
                <a:cs typeface="Arial" panose="020B0604020202020204" pitchFamily="34" charset="0"/>
              </a:rPr>
              <a:t>This document provides a “big picture” of the role and value of physical therapy in the health care system and how physical therapy can improve outcomes, reduce costs, and transform society. </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2824835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2021 American Physical Therapy Association. All rights reserved.</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FC4BB72A-F555-4541-B2F4-687658B2704C}"/>
              </a:ext>
            </a:extLst>
          </p:cNvPr>
          <p:cNvGrpSpPr/>
          <p:nvPr userDrawn="1"/>
        </p:nvGrpSpPr>
        <p:grpSpPr>
          <a:xfrm>
            <a:off x="0" y="6400800"/>
            <a:ext cx="12192000" cy="457200"/>
            <a:chOff x="0" y="6400800"/>
            <a:chExt cx="12192000" cy="457200"/>
          </a:xfrm>
        </p:grpSpPr>
        <p:sp>
          <p:nvSpPr>
            <p:cNvPr id="11" name="Rectangle 10">
              <a:extLst>
                <a:ext uri="{FF2B5EF4-FFF2-40B4-BE49-F238E27FC236}">
                  <a16:creationId xmlns:a16="http://schemas.microsoft.com/office/drawing/2014/main" id="{467837F5-09EC-4910-8C5F-7074A6EA971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913E1CB3-94A2-4BE7-A665-A5E77990FA6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82161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grpSp>
        <p:nvGrpSpPr>
          <p:cNvPr id="8" name="Group 7">
            <a:extLst>
              <a:ext uri="{FF2B5EF4-FFF2-40B4-BE49-F238E27FC236}">
                <a16:creationId xmlns:a16="http://schemas.microsoft.com/office/drawing/2014/main" id="{A2985578-F2CD-416A-93C7-5E1A37372E47}"/>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A12C699D-7D2F-474A-8836-C19CC60443FE}"/>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5CAAC025-B907-41A0-AE69-010D2CAA8318}"/>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57829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5C76EFC1-A707-45EF-B95C-B04DFAFDFC77}"/>
              </a:ext>
            </a:extLst>
          </p:cNvPr>
          <p:cNvGrpSpPr/>
          <p:nvPr userDrawn="1"/>
        </p:nvGrpSpPr>
        <p:grpSpPr>
          <a:xfrm>
            <a:off x="0" y="6400800"/>
            <a:ext cx="12192000" cy="457200"/>
            <a:chOff x="0" y="6400800"/>
            <a:chExt cx="12192000" cy="457200"/>
          </a:xfrm>
        </p:grpSpPr>
        <p:sp>
          <p:nvSpPr>
            <p:cNvPr id="16" name="Rectangle 15">
              <a:extLst>
                <a:ext uri="{FF2B5EF4-FFF2-40B4-BE49-F238E27FC236}">
                  <a16:creationId xmlns:a16="http://schemas.microsoft.com/office/drawing/2014/main" id="{1FC882AE-B31F-4EA3-863D-7975CBD48CB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D972699C-A0B3-4460-9AA0-14FB8E1EED8E}"/>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482669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3FD56D9A-E2A1-4797-8E05-0700041A1255}"/>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DE494F40-9065-42F9-B00B-17B331F41771}"/>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5B8FD3D7-5D03-4E01-9EB3-284FF097032F}"/>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8186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0255-3216-4C28-8FD0-63DDA84E8658}"/>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72E71B2B-59D8-40F2-8F3C-60F4C4D95AB4}"/>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5C68C83-0FC1-4E5A-A97F-326C7403BFFD}"/>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681255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8118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2286000"/>
          </a:xfrm>
          <a:prstGeom prst="rect">
            <a:avLst/>
          </a:prstGeom>
          <a:noFill/>
        </p:spPr>
        <p:txBody>
          <a:bodyPr wrap="square" rtlCol="0">
            <a:spAutoFit/>
          </a:bodyPr>
          <a:lstStyle/>
          <a:p>
            <a:r>
              <a:rPr lang="en-US" sz="4000" dirty="0">
                <a:solidFill>
                  <a:schemeClr val="bg1"/>
                </a:solidFill>
                <a:latin typeface="+mj-lt"/>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plash">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5E69B-FC88-47FB-8C2F-EDDE854C1D0C}"/>
              </a:ext>
            </a:extLst>
          </p:cNvPr>
          <p:cNvPicPr>
            <a:picLocks noChangeAspect="1"/>
          </p:cNvPicPr>
          <p:nvPr userDrawn="1"/>
        </p:nvPicPr>
        <p:blipFill>
          <a:blip r:embed="rId2"/>
          <a:srcRect/>
          <a:stretch/>
        </p:blipFill>
        <p:spPr>
          <a:xfrm>
            <a:off x="1981200" y="1409700"/>
            <a:ext cx="8229600" cy="4038599"/>
          </a:xfrm>
          <a:prstGeom prst="rect">
            <a:avLst/>
          </a:prstGeom>
        </p:spPr>
      </p:pic>
    </p:spTree>
    <p:extLst>
      <p:ext uri="{BB962C8B-B14F-4D97-AF65-F5344CB8AC3E}">
        <p14:creationId xmlns:p14="http://schemas.microsoft.com/office/powerpoint/2010/main" val="32897404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branded 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rotWithShape="1">
          <a:blip r:embed="rId2"/>
          <a:srcRect t="33182"/>
          <a:stretch/>
        </p:blipFill>
        <p:spPr>
          <a:xfrm>
            <a:off x="0" y="2275608"/>
            <a:ext cx="12192000" cy="4582391"/>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2021 American Physical Therapy Association. All rights reserved.</a:t>
            </a:r>
          </a:p>
        </p:txBody>
      </p:sp>
      <p:sp>
        <p:nvSpPr>
          <p:cNvPr id="7" name="Text Placeholder 4">
            <a:extLst>
              <a:ext uri="{FF2B5EF4-FFF2-40B4-BE49-F238E27FC236}">
                <a16:creationId xmlns:a16="http://schemas.microsoft.com/office/drawing/2014/main" id="{E797E1AF-92E0-0548-9723-0D16A6C203E6}"/>
              </a:ext>
            </a:extLst>
          </p:cNvPr>
          <p:cNvSpPr>
            <a:spLocks noGrp="1"/>
          </p:cNvSpPr>
          <p:nvPr>
            <p:ph type="body" sz="quarter" idx="10" hasCustomPrompt="1"/>
          </p:nvPr>
        </p:nvSpPr>
        <p:spPr>
          <a:xfrm>
            <a:off x="8541327" y="457201"/>
            <a:ext cx="3117273" cy="1631372"/>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dirty="0"/>
              <a:t>Request logo lockup from brand@apta.org</a:t>
            </a:r>
          </a:p>
        </p:txBody>
      </p:sp>
    </p:spTree>
    <p:extLst>
      <p:ext uri="{BB962C8B-B14F-4D97-AF65-F5344CB8AC3E}">
        <p14:creationId xmlns:p14="http://schemas.microsoft.com/office/powerpoint/2010/main" val="228840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4BD4E7A3-BE84-4591-9AA2-D2B5C2616E68}"/>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5EE04567-A6A8-4EE0-AA53-C05D522DA14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BE35D198-F9C3-43D8-985A-D35C2F031141}"/>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829661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p:grpSp>
        <p:nvGrpSpPr>
          <p:cNvPr id="8" name="Group 7">
            <a:extLst>
              <a:ext uri="{FF2B5EF4-FFF2-40B4-BE49-F238E27FC236}">
                <a16:creationId xmlns:a16="http://schemas.microsoft.com/office/drawing/2014/main" id="{71442BFC-0581-4627-8C21-F514A9706DDB}"/>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8CAACE32-95B3-4AB3-A1DA-BD71BCA5DD1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E928C5BC-14B4-40CB-889F-06C281F398AA}"/>
                </a:ext>
              </a:extLst>
            </p:cNvPr>
            <p:cNvPicPr>
              <a:picLocks noChangeAspect="1"/>
            </p:cNvPicPr>
            <p:nvPr userDrawn="1"/>
          </p:nvPicPr>
          <p:blipFill>
            <a:blip r:embed="rId2"/>
            <a:stretch>
              <a:fillRect/>
            </a:stretch>
          </p:blipFill>
          <p:spPr>
            <a:xfrm>
              <a:off x="10622095" y="6480632"/>
              <a:ext cx="914733" cy="301229"/>
            </a:xfrm>
            <a:prstGeom prst="rect">
              <a:avLst/>
            </a:prstGeom>
          </p:spPr>
        </p:pic>
      </p:gr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21757C7-7AC3-CE4E-9E80-A562BD2CE5E4}"/>
                  </a:ext>
                </a:extLst>
              </p14:cNvPr>
              <p14:cNvContentPartPr/>
              <p14:nvPr userDrawn="1"/>
            </p14:nvContentPartPr>
            <p14:xfrm>
              <a:off x="1562449" y="1770578"/>
              <a:ext cx="8280" cy="1080"/>
            </p14:xfrm>
          </p:contentPart>
        </mc:Choice>
        <mc:Fallback xmlns="">
          <p:pic>
            <p:nvPicPr>
              <p:cNvPr id="4" name="Ink 3">
                <a:extLst>
                  <a:ext uri="{FF2B5EF4-FFF2-40B4-BE49-F238E27FC236}">
                    <a16:creationId xmlns:a16="http://schemas.microsoft.com/office/drawing/2014/main" id="{E21757C7-7AC3-CE4E-9E80-A562BD2CE5E4}"/>
                  </a:ext>
                </a:extLst>
              </p:cNvPr>
              <p:cNvPicPr/>
              <p:nvPr/>
            </p:nvPicPr>
            <p:blipFill>
              <a:blip r:embed="rId4"/>
              <a:stretch>
                <a:fillRect/>
              </a:stretch>
            </p:blipFill>
            <p:spPr>
              <a:xfrm>
                <a:off x="1553449" y="1761578"/>
                <a:ext cx="25920" cy="18720"/>
              </a:xfrm>
              <a:prstGeom prst="rect">
                <a:avLst/>
              </a:prstGeom>
            </p:spPr>
          </p:pic>
        </mc:Fallback>
      </mc:AlternateContent>
    </p:spTree>
    <p:extLst>
      <p:ext uri="{BB962C8B-B14F-4D97-AF65-F5344CB8AC3E}">
        <p14:creationId xmlns:p14="http://schemas.microsoft.com/office/powerpoint/2010/main" val="121440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CE3E9-31F9-4B5E-BE60-C9B2606782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3737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3014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71EDE05B-AD78-4CED-BAC9-855E9322DEEA}"/>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08DEA25B-D455-4916-87EA-25F4E961000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EC6E795-A1E2-4EFF-A27D-EA6574CECB00}"/>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4180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A531766-D28A-4FAA-B43A-3ADEFDA88161}"/>
              </a:ext>
            </a:extLst>
          </p:cNvPr>
          <p:cNvGrpSpPr/>
          <p:nvPr userDrawn="1"/>
        </p:nvGrpSpPr>
        <p:grpSpPr>
          <a:xfrm>
            <a:off x="0" y="6400800"/>
            <a:ext cx="12192000" cy="457200"/>
            <a:chOff x="0" y="6400800"/>
            <a:chExt cx="12192000" cy="457200"/>
          </a:xfrm>
        </p:grpSpPr>
        <p:sp>
          <p:nvSpPr>
            <p:cNvPr id="13" name="Rectangle 12">
              <a:extLst>
                <a:ext uri="{FF2B5EF4-FFF2-40B4-BE49-F238E27FC236}">
                  <a16:creationId xmlns:a16="http://schemas.microsoft.com/office/drawing/2014/main" id="{D98EA04F-0893-4B90-B139-284091CE8060}"/>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CCD5B633-5759-4A62-B510-8EBECCC36CD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421091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grpSp>
        <p:nvGrpSpPr>
          <p:cNvPr id="11" name="Group 10">
            <a:extLst>
              <a:ext uri="{FF2B5EF4-FFF2-40B4-BE49-F238E27FC236}">
                <a16:creationId xmlns:a16="http://schemas.microsoft.com/office/drawing/2014/main" id="{DE2E4EAC-3931-4980-82CE-01512E9D751D}"/>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B5ED8B99-E36A-4C0C-9AEB-3F1982E58018}"/>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1CAC9F3-6EB4-4F05-901C-3B5C6A8646D6}"/>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38906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63" r:id="rId4"/>
    <p:sldLayoutId id="2147483651" r:id="rId5"/>
    <p:sldLayoutId id="2147483661" r:id="rId6"/>
    <p:sldLayoutId id="2147483652" r:id="rId7"/>
    <p:sldLayoutId id="2147483658" r:id="rId8"/>
    <p:sldLayoutId id="2147483659" r:id="rId9"/>
    <p:sldLayoutId id="2147483654" r:id="rId10"/>
    <p:sldLayoutId id="2147483662" r:id="rId11"/>
    <p:sldLayoutId id="2147483665" r:id="rId12"/>
    <p:sldLayoutId id="2147483660" r:id="rId13"/>
    <p:sldLayoutId id="2147483655" r:id="rId14"/>
    <p:sldLayoutId id="2147483664" r:id="rId15"/>
    <p:sldLayoutId id="2147483666" r:id="rId16"/>
    <p:sldLayoutId id="2147483667" r:id="rId17"/>
  </p:sldLayoutIdLst>
  <p:txStyles>
    <p:title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a:xfrm>
            <a:off x="378823" y="881017"/>
            <a:ext cx="8388659" cy="1371600"/>
          </a:xfrm>
        </p:spPr>
        <p:txBody>
          <a:bodyPr>
            <a:normAutofit/>
          </a:bodyPr>
          <a:lstStyle/>
          <a:p>
            <a:r>
              <a:rPr lang="en-US" dirty="0"/>
              <a:t>APTA National Advocacy Dinner 2024</a:t>
            </a:r>
          </a:p>
        </p:txBody>
      </p:sp>
      <p:sp>
        <p:nvSpPr>
          <p:cNvPr id="3" name="Subtitle 8">
            <a:extLst>
              <a:ext uri="{FF2B5EF4-FFF2-40B4-BE49-F238E27FC236}">
                <a16:creationId xmlns:a16="http://schemas.microsoft.com/office/drawing/2014/main" id="{E7347FEC-A0B9-B0D3-A1E5-757B11504F60}"/>
              </a:ext>
            </a:extLst>
          </p:cNvPr>
          <p:cNvSpPr txBox="1">
            <a:spLocks/>
          </p:cNvSpPr>
          <p:nvPr/>
        </p:nvSpPr>
        <p:spPr>
          <a:xfrm>
            <a:off x="378823" y="4833441"/>
            <a:ext cx="4572000" cy="914400"/>
          </a:xfrm>
          <a:prstGeom prst="rect">
            <a:avLst/>
          </a:prstGeom>
        </p:spPr>
        <p:txBody>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YOUR SCHOOL HERE</a:t>
            </a:r>
            <a:br>
              <a:rPr lang="en-US" sz="2400" dirty="0">
                <a:solidFill>
                  <a:schemeClr val="bg1"/>
                </a:solidFill>
              </a:rPr>
            </a:br>
            <a:endParaRPr lang="en-US" sz="2400" dirty="0">
              <a:solidFill>
                <a:schemeClr val="bg1"/>
              </a:solidFill>
            </a:endParaRPr>
          </a:p>
        </p:txBody>
      </p:sp>
    </p:spTree>
    <p:extLst>
      <p:ext uri="{BB962C8B-B14F-4D97-AF65-F5344CB8AC3E}">
        <p14:creationId xmlns:p14="http://schemas.microsoft.com/office/powerpoint/2010/main" val="2956059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F83F1-65BE-FEB0-C372-56F6CB0478B9}"/>
              </a:ext>
            </a:extLst>
          </p:cNvPr>
          <p:cNvSpPr>
            <a:spLocks noGrp="1"/>
          </p:cNvSpPr>
          <p:nvPr>
            <p:ph type="title"/>
          </p:nvPr>
        </p:nvSpPr>
        <p:spPr/>
        <p:txBody>
          <a:bodyPr/>
          <a:lstStyle/>
          <a:p>
            <a:r>
              <a:rPr lang="en-US" dirty="0"/>
              <a:t>Value of PT Report</a:t>
            </a:r>
          </a:p>
        </p:txBody>
      </p:sp>
      <p:pic>
        <p:nvPicPr>
          <p:cNvPr id="5" name="Picture 4">
            <a:extLst>
              <a:ext uri="{FF2B5EF4-FFF2-40B4-BE49-F238E27FC236}">
                <a16:creationId xmlns:a16="http://schemas.microsoft.com/office/drawing/2014/main" id="{89C73879-C6D6-02E5-6C87-81365DC69EE0}"/>
              </a:ext>
            </a:extLst>
          </p:cNvPr>
          <p:cNvPicPr>
            <a:picLocks noChangeAspect="1"/>
          </p:cNvPicPr>
          <p:nvPr/>
        </p:nvPicPr>
        <p:blipFill>
          <a:blip r:embed="rId3"/>
          <a:stretch>
            <a:fillRect/>
          </a:stretch>
        </p:blipFill>
        <p:spPr>
          <a:xfrm>
            <a:off x="6096000" y="320039"/>
            <a:ext cx="4602480" cy="5799909"/>
          </a:xfrm>
          <a:prstGeom prst="rect">
            <a:avLst/>
          </a:prstGeom>
          <a:ln>
            <a:solidFill>
              <a:schemeClr val="accent1"/>
            </a:solidFill>
          </a:ln>
        </p:spPr>
      </p:pic>
    </p:spTree>
    <p:extLst>
      <p:ext uri="{BB962C8B-B14F-4D97-AF65-F5344CB8AC3E}">
        <p14:creationId xmlns:p14="http://schemas.microsoft.com/office/powerpoint/2010/main" val="1897810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EB85-96F6-0B84-0F82-2540592E42D3}"/>
              </a:ext>
            </a:extLst>
          </p:cNvPr>
          <p:cNvSpPr>
            <a:spLocks noGrp="1"/>
          </p:cNvSpPr>
          <p:nvPr>
            <p:ph type="title"/>
          </p:nvPr>
        </p:nvSpPr>
        <p:spPr/>
        <p:txBody>
          <a:bodyPr/>
          <a:lstStyle/>
          <a:p>
            <a:r>
              <a:rPr lang="en-US" dirty="0"/>
              <a:t>Medicare Fee Schedule</a:t>
            </a:r>
          </a:p>
        </p:txBody>
      </p:sp>
      <p:sp>
        <p:nvSpPr>
          <p:cNvPr id="7" name="Content Placeholder 2">
            <a:extLst>
              <a:ext uri="{FF2B5EF4-FFF2-40B4-BE49-F238E27FC236}">
                <a16:creationId xmlns:a16="http://schemas.microsoft.com/office/drawing/2014/main" id="{6A3C131C-C067-00CD-C4DF-8EA01B0F8126}"/>
              </a:ext>
            </a:extLst>
          </p:cNvPr>
          <p:cNvSpPr txBox="1">
            <a:spLocks/>
          </p:cNvSpPr>
          <p:nvPr/>
        </p:nvSpPr>
        <p:spPr>
          <a:xfrm>
            <a:off x="640080" y="1508010"/>
            <a:ext cx="5788016" cy="4572000"/>
          </a:xfrm>
          <a:prstGeom prst="rect">
            <a:avLst/>
          </a:prstGeom>
        </p:spPr>
        <p:txBody>
          <a:bodyPr vert="horz" lIns="0" tIns="0" rIns="0" bIns="0" rtlCol="0">
            <a:normAutofit/>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Strengthening Medicare for Patients and Providers Act</a:t>
            </a:r>
          </a:p>
          <a:p>
            <a:r>
              <a:rPr lang="en-US" dirty="0"/>
              <a:t>H.R. 2474</a:t>
            </a:r>
          </a:p>
          <a:p>
            <a:endParaRPr lang="en-US" dirty="0"/>
          </a:p>
        </p:txBody>
      </p:sp>
      <p:sp>
        <p:nvSpPr>
          <p:cNvPr id="8" name="Content Placeholder 2">
            <a:extLst>
              <a:ext uri="{FF2B5EF4-FFF2-40B4-BE49-F238E27FC236}">
                <a16:creationId xmlns:a16="http://schemas.microsoft.com/office/drawing/2014/main" id="{A46240F1-591D-FFC2-ACD3-D163F4885EB9}"/>
              </a:ext>
            </a:extLst>
          </p:cNvPr>
          <p:cNvSpPr txBox="1">
            <a:spLocks/>
          </p:cNvSpPr>
          <p:nvPr/>
        </p:nvSpPr>
        <p:spPr>
          <a:xfrm>
            <a:off x="6428096" y="1508010"/>
            <a:ext cx="4544704" cy="4413105"/>
          </a:xfrm>
          <a:prstGeom prst="rect">
            <a:avLst/>
          </a:prstGeom>
        </p:spPr>
        <p:txBody>
          <a:bodyPr vert="horz" lIns="0" tIns="0" rIns="0" bIns="0" rtlCol="0">
            <a:normAutofit/>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Address meaningful, long-term reform to the Medicare Fee Schedule</a:t>
            </a:r>
          </a:p>
        </p:txBody>
      </p:sp>
    </p:spTree>
    <p:extLst>
      <p:ext uri="{BB962C8B-B14F-4D97-AF65-F5344CB8AC3E}">
        <p14:creationId xmlns:p14="http://schemas.microsoft.com/office/powerpoint/2010/main" val="3738210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510C-60D7-7D00-4A73-F737E2195303}"/>
              </a:ext>
            </a:extLst>
          </p:cNvPr>
          <p:cNvSpPr>
            <a:spLocks noGrp="1"/>
          </p:cNvSpPr>
          <p:nvPr>
            <p:ph type="title"/>
          </p:nvPr>
        </p:nvSpPr>
        <p:spPr/>
        <p:txBody>
          <a:bodyPr/>
          <a:lstStyle/>
          <a:p>
            <a:r>
              <a:rPr lang="en-US" dirty="0"/>
              <a:t>PTA Supervision</a:t>
            </a:r>
          </a:p>
        </p:txBody>
      </p:sp>
      <p:sp>
        <p:nvSpPr>
          <p:cNvPr id="3" name="Content Placeholder 2">
            <a:extLst>
              <a:ext uri="{FF2B5EF4-FFF2-40B4-BE49-F238E27FC236}">
                <a16:creationId xmlns:a16="http://schemas.microsoft.com/office/drawing/2014/main" id="{F6468A48-F33E-511F-70D7-CF7F22F13A37}"/>
              </a:ext>
            </a:extLst>
          </p:cNvPr>
          <p:cNvSpPr>
            <a:spLocks noGrp="1"/>
          </p:cNvSpPr>
          <p:nvPr>
            <p:ph idx="1"/>
          </p:nvPr>
        </p:nvSpPr>
        <p:spPr>
          <a:xfrm>
            <a:off x="640080" y="1463040"/>
            <a:ext cx="5788016" cy="4572000"/>
          </a:xfrm>
        </p:spPr>
        <p:txBody>
          <a:bodyPr>
            <a:normAutofit/>
          </a:bodyPr>
          <a:lstStyle/>
          <a:p>
            <a:r>
              <a:rPr lang="en-US" dirty="0"/>
              <a:t>EMPOWER Act</a:t>
            </a:r>
          </a:p>
          <a:p>
            <a:pPr lvl="1"/>
            <a:r>
              <a:rPr lang="en-US" dirty="0"/>
              <a:t>Enabling More of the Physical and Occupational Workforce to Engage in Rehabilitation Act</a:t>
            </a:r>
          </a:p>
          <a:p>
            <a:r>
              <a:rPr lang="en-US" dirty="0"/>
              <a:t>H.R. 4878/S. 2459</a:t>
            </a:r>
          </a:p>
          <a:p>
            <a:endParaRPr lang="en-US" dirty="0"/>
          </a:p>
        </p:txBody>
      </p:sp>
      <p:sp>
        <p:nvSpPr>
          <p:cNvPr id="5" name="TextBox 4">
            <a:extLst>
              <a:ext uri="{FF2B5EF4-FFF2-40B4-BE49-F238E27FC236}">
                <a16:creationId xmlns:a16="http://schemas.microsoft.com/office/drawing/2014/main" id="{3C11CED2-027D-EA76-49DB-818397806FDC}"/>
              </a:ext>
            </a:extLst>
          </p:cNvPr>
          <p:cNvSpPr txBox="1"/>
          <p:nvPr/>
        </p:nvSpPr>
        <p:spPr>
          <a:xfrm>
            <a:off x="6428096" y="1371600"/>
            <a:ext cx="5455692" cy="2677656"/>
          </a:xfrm>
          <a:prstGeom prst="rect">
            <a:avLst/>
          </a:prstGeom>
          <a:noFill/>
        </p:spPr>
        <p:txBody>
          <a:bodyPr wrap="square">
            <a:spAutoFit/>
          </a:bodyPr>
          <a:lstStyle/>
          <a:p>
            <a:pPr marL="342900" indent="-342900">
              <a:buFont typeface="Arial" panose="020B0604020202020204" pitchFamily="34" charset="0"/>
              <a:buChar char="•"/>
            </a:pPr>
            <a:r>
              <a:rPr lang="en-US" sz="2400" dirty="0">
                <a:ea typeface="Times New Roman" panose="02020603050405020304" pitchFamily="18" charset="0"/>
                <a:cs typeface="Times New Roman" panose="02020603050405020304" pitchFamily="18" charset="0"/>
              </a:rPr>
              <a:t>The current direct supervision requirement is outdated and goes back to the 1990’s.</a:t>
            </a:r>
          </a:p>
          <a:p>
            <a:pPr marL="342900" indent="-342900">
              <a:buFont typeface="Arial" panose="020B0604020202020204" pitchFamily="34" charset="0"/>
              <a:buChar char="•"/>
            </a:pPr>
            <a:r>
              <a:rPr lang="en-US" sz="2400" dirty="0">
                <a:latin typeface="+mn-lt"/>
              </a:rPr>
              <a:t>This change will provide flexibility to the therapy workforce and ensure patient access.</a:t>
            </a:r>
          </a:p>
          <a:p>
            <a:pPr marL="0" indent="0">
              <a:buNone/>
            </a:pPr>
            <a:endParaRPr lang="en-US" sz="24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096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4633C-7358-1E07-EE61-60B76654EF44}"/>
              </a:ext>
            </a:extLst>
          </p:cNvPr>
          <p:cNvSpPr>
            <a:spLocks noGrp="1"/>
          </p:cNvSpPr>
          <p:nvPr>
            <p:ph type="title"/>
          </p:nvPr>
        </p:nvSpPr>
        <p:spPr/>
        <p:txBody>
          <a:bodyPr/>
          <a:lstStyle/>
          <a:p>
            <a:r>
              <a:rPr lang="en-US" dirty="0"/>
              <a:t>Telehealth</a:t>
            </a:r>
          </a:p>
        </p:txBody>
      </p:sp>
      <p:sp>
        <p:nvSpPr>
          <p:cNvPr id="3" name="Content Placeholder 2">
            <a:extLst>
              <a:ext uri="{FF2B5EF4-FFF2-40B4-BE49-F238E27FC236}">
                <a16:creationId xmlns:a16="http://schemas.microsoft.com/office/drawing/2014/main" id="{ECA58A86-8B67-E7D3-03AB-172B87FF0C4C}"/>
              </a:ext>
            </a:extLst>
          </p:cNvPr>
          <p:cNvSpPr>
            <a:spLocks noGrp="1"/>
          </p:cNvSpPr>
          <p:nvPr>
            <p:ph idx="1"/>
          </p:nvPr>
        </p:nvSpPr>
        <p:spPr/>
        <p:txBody>
          <a:bodyPr>
            <a:normAutofit/>
          </a:bodyPr>
          <a:lstStyle/>
          <a:p>
            <a:r>
              <a:rPr lang="en-US" dirty="0"/>
              <a:t>Expanded Telehealth Access Act</a:t>
            </a:r>
          </a:p>
          <a:p>
            <a:r>
              <a:rPr lang="en-US" dirty="0"/>
              <a:t>H.R. 3875/S. 2880</a:t>
            </a:r>
          </a:p>
          <a:p>
            <a:endParaRPr lang="en-US" dirty="0"/>
          </a:p>
        </p:txBody>
      </p:sp>
      <p:sp>
        <p:nvSpPr>
          <p:cNvPr id="6" name="Content Placeholder 2">
            <a:extLst>
              <a:ext uri="{FF2B5EF4-FFF2-40B4-BE49-F238E27FC236}">
                <a16:creationId xmlns:a16="http://schemas.microsoft.com/office/drawing/2014/main" id="{792D62CC-05FB-090E-2EBA-5C3ACB15C453}"/>
              </a:ext>
            </a:extLst>
          </p:cNvPr>
          <p:cNvSpPr txBox="1">
            <a:spLocks/>
          </p:cNvSpPr>
          <p:nvPr/>
        </p:nvSpPr>
        <p:spPr>
          <a:xfrm>
            <a:off x="6830704" y="1371600"/>
            <a:ext cx="4721216" cy="2751844"/>
          </a:xfrm>
          <a:prstGeom prst="rect">
            <a:avLst/>
          </a:prstGeom>
        </p:spPr>
        <p:txBody>
          <a:bodyPr vert="horz" lIns="0" tIns="0" rIns="0" bIns="0" rtlCol="0">
            <a:normAutofit fontScale="92500"/>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7220" lvl="1" indent="-342900">
              <a:lnSpc>
                <a:spcPct val="110000"/>
              </a:lnSpc>
              <a:spcAft>
                <a:spcPts val="0"/>
              </a:spcAft>
              <a:buFont typeface="Symbol" panose="05050102010706020507" pitchFamily="18" charset="2"/>
              <a:buChar char=""/>
            </a:pPr>
            <a:r>
              <a:rPr lang="en-US" sz="2800" dirty="0">
                <a:effectLst/>
                <a:latin typeface="Arial" panose="020B0604020202020204" pitchFamily="34" charset="0"/>
                <a:ea typeface="Arial" panose="020B0604020202020204" pitchFamily="34" charset="0"/>
                <a:cs typeface="Times New Roman" panose="02020603050405020304" pitchFamily="18" charset="0"/>
              </a:rPr>
              <a:t>Make permanent the current temporary policy that allows PTs and PTAs to deliver and bill for services provided via telehealth under Medicare. </a:t>
            </a:r>
          </a:p>
        </p:txBody>
      </p:sp>
    </p:spTree>
    <p:extLst>
      <p:ext uri="{BB962C8B-B14F-4D97-AF65-F5344CB8AC3E}">
        <p14:creationId xmlns:p14="http://schemas.microsoft.com/office/powerpoint/2010/main" val="854587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D7D0C-8A38-B9F9-BBE4-FE868BC921FC}"/>
              </a:ext>
            </a:extLst>
          </p:cNvPr>
          <p:cNvSpPr>
            <a:spLocks noGrp="1"/>
          </p:cNvSpPr>
          <p:nvPr>
            <p:ph type="title"/>
          </p:nvPr>
        </p:nvSpPr>
        <p:spPr/>
        <p:txBody>
          <a:bodyPr/>
          <a:lstStyle/>
          <a:p>
            <a:r>
              <a:rPr lang="en-US" dirty="0"/>
              <a:t>Locum Tenens</a:t>
            </a:r>
          </a:p>
        </p:txBody>
      </p:sp>
      <p:sp>
        <p:nvSpPr>
          <p:cNvPr id="3" name="Content Placeholder 2">
            <a:extLst>
              <a:ext uri="{FF2B5EF4-FFF2-40B4-BE49-F238E27FC236}">
                <a16:creationId xmlns:a16="http://schemas.microsoft.com/office/drawing/2014/main" id="{6C267A3E-2E84-0807-A0B7-BB83C1630DF6}"/>
              </a:ext>
            </a:extLst>
          </p:cNvPr>
          <p:cNvSpPr>
            <a:spLocks noGrp="1"/>
          </p:cNvSpPr>
          <p:nvPr>
            <p:ph idx="1"/>
          </p:nvPr>
        </p:nvSpPr>
        <p:spPr>
          <a:xfrm>
            <a:off x="640080" y="1463040"/>
            <a:ext cx="4136636" cy="4572000"/>
          </a:xfrm>
        </p:spPr>
        <p:txBody>
          <a:bodyPr>
            <a:normAutofit/>
          </a:bodyPr>
          <a:lstStyle/>
          <a:p>
            <a:r>
              <a:rPr lang="en-US" dirty="0"/>
              <a:t>Prevent Interruptions in Physical Therapy Act</a:t>
            </a:r>
          </a:p>
          <a:p>
            <a:r>
              <a:rPr lang="en-US" dirty="0"/>
              <a:t>H.R. 1617/S. 793</a:t>
            </a:r>
          </a:p>
          <a:p>
            <a:endParaRPr lang="en-US" dirty="0"/>
          </a:p>
        </p:txBody>
      </p:sp>
      <p:sp>
        <p:nvSpPr>
          <p:cNvPr id="4" name="Content Placeholder 2">
            <a:extLst>
              <a:ext uri="{FF2B5EF4-FFF2-40B4-BE49-F238E27FC236}">
                <a16:creationId xmlns:a16="http://schemas.microsoft.com/office/drawing/2014/main" id="{AC740CF8-AF54-A0FA-F17A-AD70A6D687C1}"/>
              </a:ext>
            </a:extLst>
          </p:cNvPr>
          <p:cNvSpPr txBox="1">
            <a:spLocks/>
          </p:cNvSpPr>
          <p:nvPr/>
        </p:nvSpPr>
        <p:spPr>
          <a:xfrm>
            <a:off x="5159763" y="1371600"/>
            <a:ext cx="6392157" cy="2698845"/>
          </a:xfrm>
          <a:prstGeom prst="rect">
            <a:avLst/>
          </a:prstGeom>
        </p:spPr>
        <p:txBody>
          <a:bodyPr vert="horz" lIns="0" tIns="0" rIns="0" bIns="0" rtlCol="0">
            <a:normAutofit/>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7220" lvl="1" indent="-342900">
              <a:lnSpc>
                <a:spcPct val="110000"/>
              </a:lnSpc>
              <a:spcAft>
                <a:spcPts val="0"/>
              </a:spcAft>
              <a:buFont typeface="Symbol" panose="05050102010706020507" pitchFamily="18" charset="2"/>
              <a:buChar char=""/>
            </a:pPr>
            <a:r>
              <a:rPr lang="en-US" dirty="0">
                <a:latin typeface="+mn-lt"/>
              </a:rPr>
              <a:t>Locum tenens means “to hold the place or substitute”</a:t>
            </a:r>
          </a:p>
          <a:p>
            <a:pPr marL="617220" lvl="1" indent="-342900">
              <a:lnSpc>
                <a:spcPct val="110000"/>
              </a:lnSpc>
              <a:spcAft>
                <a:spcPts val="0"/>
              </a:spcAft>
              <a:buFont typeface="Symbol" panose="05050102010706020507" pitchFamily="18" charset="2"/>
              <a:buChar char=""/>
            </a:pPr>
            <a:r>
              <a:rPr lang="en-US" dirty="0">
                <a:effectLst/>
                <a:latin typeface="+mn-lt"/>
                <a:ea typeface="Times New Roman" panose="02020603050405020304" pitchFamily="18" charset="0"/>
              </a:rPr>
              <a:t>Allows physical </a:t>
            </a:r>
            <a:r>
              <a:rPr lang="en-US" dirty="0">
                <a:latin typeface="+mn-lt"/>
                <a:ea typeface="Times New Roman" panose="02020603050405020304" pitchFamily="18" charset="0"/>
              </a:rPr>
              <a:t>t</a:t>
            </a:r>
            <a:r>
              <a:rPr lang="en-US" dirty="0">
                <a:effectLst/>
                <a:latin typeface="+mn-lt"/>
                <a:ea typeface="Times New Roman" panose="02020603050405020304" pitchFamily="18" charset="0"/>
              </a:rPr>
              <a:t>herapists </a:t>
            </a:r>
            <a:r>
              <a:rPr lang="en-US" dirty="0">
                <a:latin typeface="+mn-lt"/>
                <a:ea typeface="Times New Roman" panose="02020603050405020304" pitchFamily="18" charset="0"/>
              </a:rPr>
              <a:t>t</a:t>
            </a:r>
            <a:r>
              <a:rPr lang="en-US" dirty="0">
                <a:effectLst/>
                <a:latin typeface="+mn-lt"/>
                <a:ea typeface="Times New Roman" panose="02020603050405020304" pitchFamily="18" charset="0"/>
              </a:rPr>
              <a:t>emporary </a:t>
            </a:r>
            <a:r>
              <a:rPr lang="en-US" dirty="0">
                <a:latin typeface="+mn-lt"/>
                <a:ea typeface="Times New Roman" panose="02020603050405020304" pitchFamily="18" charset="0"/>
              </a:rPr>
              <a:t>a</a:t>
            </a:r>
            <a:r>
              <a:rPr lang="en-US" dirty="0">
                <a:effectLst/>
                <a:latin typeface="+mn-lt"/>
                <a:ea typeface="Times New Roman" panose="02020603050405020304" pitchFamily="18" charset="0"/>
              </a:rPr>
              <a:t>bsences from clinic (vacation, continuing education, health care needs, etc.)</a:t>
            </a:r>
          </a:p>
          <a:p>
            <a:pPr marL="617220" lvl="1" indent="-342900">
              <a:lnSpc>
                <a:spcPct val="110000"/>
              </a:lnSpc>
              <a:spcAft>
                <a:spcPts val="0"/>
              </a:spcAft>
              <a:buFont typeface="Symbol" panose="05050102010706020507" pitchFamily="18" charset="2"/>
              <a:buChar char=""/>
            </a:pPr>
            <a:endParaRPr lang="en-US" dirty="0">
              <a:latin typeface="+mn-lt"/>
            </a:endParaRPr>
          </a:p>
        </p:txBody>
      </p:sp>
    </p:spTree>
    <p:extLst>
      <p:ext uri="{BB962C8B-B14F-4D97-AF65-F5344CB8AC3E}">
        <p14:creationId xmlns:p14="http://schemas.microsoft.com/office/powerpoint/2010/main" val="2297073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346E0-1543-1C41-D52A-D310AFFF4198}"/>
              </a:ext>
            </a:extLst>
          </p:cNvPr>
          <p:cNvSpPr>
            <a:spLocks noGrp="1"/>
          </p:cNvSpPr>
          <p:nvPr>
            <p:ph type="title"/>
          </p:nvPr>
        </p:nvSpPr>
        <p:spPr>
          <a:xfrm>
            <a:off x="767687" y="548640"/>
            <a:ext cx="10058400" cy="914400"/>
          </a:xfrm>
        </p:spPr>
        <p:txBody>
          <a:bodyPr/>
          <a:lstStyle/>
          <a:p>
            <a:r>
              <a:rPr lang="en-US" dirty="0"/>
              <a:t>Pelvic Health</a:t>
            </a:r>
          </a:p>
        </p:txBody>
      </p:sp>
      <p:sp>
        <p:nvSpPr>
          <p:cNvPr id="3" name="Content Placeholder 2">
            <a:extLst>
              <a:ext uri="{FF2B5EF4-FFF2-40B4-BE49-F238E27FC236}">
                <a16:creationId xmlns:a16="http://schemas.microsoft.com/office/drawing/2014/main" id="{C309E583-C7AE-F3B7-4299-44258243CBF2}"/>
              </a:ext>
            </a:extLst>
          </p:cNvPr>
          <p:cNvSpPr>
            <a:spLocks noGrp="1"/>
          </p:cNvSpPr>
          <p:nvPr>
            <p:ph idx="1"/>
          </p:nvPr>
        </p:nvSpPr>
        <p:spPr>
          <a:xfrm>
            <a:off x="640080" y="1463040"/>
            <a:ext cx="4778081" cy="4572000"/>
          </a:xfrm>
        </p:spPr>
        <p:txBody>
          <a:bodyPr/>
          <a:lstStyle/>
          <a:p>
            <a:r>
              <a:rPr lang="en-US" dirty="0"/>
              <a:t>Optimizing Postpartum Outcomes Act</a:t>
            </a:r>
          </a:p>
          <a:p>
            <a:r>
              <a:rPr lang="en-US" dirty="0"/>
              <a:t>H.R. 2480</a:t>
            </a:r>
          </a:p>
          <a:p>
            <a:endParaRPr lang="en-US" dirty="0"/>
          </a:p>
        </p:txBody>
      </p:sp>
      <p:sp>
        <p:nvSpPr>
          <p:cNvPr id="6" name="TextBox 5">
            <a:extLst>
              <a:ext uri="{FF2B5EF4-FFF2-40B4-BE49-F238E27FC236}">
                <a16:creationId xmlns:a16="http://schemas.microsoft.com/office/drawing/2014/main" id="{BDC690A1-A1C8-5EBC-8D3D-71F01E86B38D}"/>
              </a:ext>
            </a:extLst>
          </p:cNvPr>
          <p:cNvSpPr txBox="1"/>
          <p:nvPr/>
        </p:nvSpPr>
        <p:spPr>
          <a:xfrm>
            <a:off x="767687" y="5407361"/>
            <a:ext cx="3490415" cy="646331"/>
          </a:xfrm>
          <a:prstGeom prst="rect">
            <a:avLst/>
          </a:prstGeom>
          <a:noFill/>
          <a:ln>
            <a:solidFill>
              <a:schemeClr val="accent1"/>
            </a:solidFill>
          </a:ln>
        </p:spPr>
        <p:txBody>
          <a:bodyPr wrap="square">
            <a:spAutoFit/>
          </a:bodyPr>
          <a:lstStyle/>
          <a:p>
            <a:r>
              <a:rPr lang="en-US" b="1" dirty="0"/>
              <a:t>This bill exists because of APTA advocates and PTPAC!</a:t>
            </a:r>
          </a:p>
        </p:txBody>
      </p:sp>
      <p:sp>
        <p:nvSpPr>
          <p:cNvPr id="7" name="Star: 5 Points 6">
            <a:extLst>
              <a:ext uri="{FF2B5EF4-FFF2-40B4-BE49-F238E27FC236}">
                <a16:creationId xmlns:a16="http://schemas.microsoft.com/office/drawing/2014/main" id="{B3E88531-42AF-D36F-8EE1-0BFD9C2D8603}"/>
              </a:ext>
            </a:extLst>
          </p:cNvPr>
          <p:cNvSpPr/>
          <p:nvPr/>
        </p:nvSpPr>
        <p:spPr>
          <a:xfrm>
            <a:off x="399651" y="5108357"/>
            <a:ext cx="541362" cy="504967"/>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3471692-D433-9BC2-ACAA-BF3F17F3FBE9}"/>
              </a:ext>
            </a:extLst>
          </p:cNvPr>
          <p:cNvSpPr txBox="1">
            <a:spLocks/>
          </p:cNvSpPr>
          <p:nvPr/>
        </p:nvSpPr>
        <p:spPr>
          <a:xfrm>
            <a:off x="5163177" y="1406174"/>
            <a:ext cx="6333926" cy="4572000"/>
          </a:xfrm>
          <a:prstGeom prst="rect">
            <a:avLst/>
          </a:prstGeom>
        </p:spPr>
        <p:txBody>
          <a:bodyPr vert="horz" lIns="0" tIns="0" rIns="0" bIns="0" rtlCol="0">
            <a:normAutofit/>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7220" lvl="1" indent="-342900">
              <a:spcAft>
                <a:spcPts val="0"/>
              </a:spcAft>
              <a:buFont typeface="Symbol" panose="05050102010706020507" pitchFamily="18" charset="2"/>
              <a:buChar char=""/>
            </a:pPr>
            <a:r>
              <a:rPr lang="en-US" sz="2800" dirty="0">
                <a:effectLst/>
                <a:ea typeface="Times New Roman" panose="02020603050405020304" pitchFamily="18" charset="0"/>
              </a:rPr>
              <a:t>Improve awareness of and access to pelvic health physical therapy</a:t>
            </a:r>
          </a:p>
          <a:p>
            <a:pPr marL="617220" lvl="1" indent="-342900">
              <a:spcAft>
                <a:spcPts val="0"/>
              </a:spcAft>
              <a:buFont typeface="Symbol" panose="05050102010706020507" pitchFamily="18" charset="2"/>
              <a:buChar char=""/>
            </a:pPr>
            <a:r>
              <a:rPr lang="en-US" sz="2800" dirty="0">
                <a:effectLst/>
                <a:ea typeface="Times New Roman" panose="02020603050405020304" pitchFamily="18" charset="0"/>
              </a:rPr>
              <a:t>Issue guidance, best practices, and importance or pelvic health physical therapy for postpartum individuals.</a:t>
            </a:r>
          </a:p>
        </p:txBody>
      </p:sp>
    </p:spTree>
    <p:extLst>
      <p:ext uri="{BB962C8B-B14F-4D97-AF65-F5344CB8AC3E}">
        <p14:creationId xmlns:p14="http://schemas.microsoft.com/office/powerpoint/2010/main" val="3532923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7EC7-537D-351A-286D-0F526FDCDDC7}"/>
              </a:ext>
            </a:extLst>
          </p:cNvPr>
          <p:cNvSpPr>
            <a:spLocks noGrp="1"/>
          </p:cNvSpPr>
          <p:nvPr>
            <p:ph type="title"/>
          </p:nvPr>
        </p:nvSpPr>
        <p:spPr>
          <a:xfrm>
            <a:off x="640080" y="457200"/>
            <a:ext cx="10734502" cy="914400"/>
          </a:xfrm>
        </p:spPr>
        <p:txBody>
          <a:bodyPr/>
          <a:lstStyle/>
          <a:p>
            <a:r>
              <a:rPr lang="en-US" dirty="0"/>
              <a:t>National Health Service Corps/Community Health Centers</a:t>
            </a:r>
          </a:p>
        </p:txBody>
      </p:sp>
      <p:sp>
        <p:nvSpPr>
          <p:cNvPr id="3" name="Content Placeholder 2">
            <a:extLst>
              <a:ext uri="{FF2B5EF4-FFF2-40B4-BE49-F238E27FC236}">
                <a16:creationId xmlns:a16="http://schemas.microsoft.com/office/drawing/2014/main" id="{FAB42DBC-7AAB-CA9B-900F-472D752E702B}"/>
              </a:ext>
            </a:extLst>
          </p:cNvPr>
          <p:cNvSpPr>
            <a:spLocks noGrp="1"/>
          </p:cNvSpPr>
          <p:nvPr>
            <p:ph idx="1"/>
          </p:nvPr>
        </p:nvSpPr>
        <p:spPr>
          <a:xfrm>
            <a:off x="640080" y="1463040"/>
            <a:ext cx="3631669" cy="4572000"/>
          </a:xfrm>
        </p:spPr>
        <p:txBody>
          <a:bodyPr/>
          <a:lstStyle/>
          <a:p>
            <a:r>
              <a:rPr lang="en-US" dirty="0"/>
              <a:t>Physical Therapist Workforce and Patient Access Act</a:t>
            </a:r>
          </a:p>
          <a:p>
            <a:r>
              <a:rPr lang="en-US" dirty="0"/>
              <a:t>H.R. 4829</a:t>
            </a:r>
          </a:p>
        </p:txBody>
      </p:sp>
      <p:sp>
        <p:nvSpPr>
          <p:cNvPr id="4" name="Content Placeholder 2">
            <a:extLst>
              <a:ext uri="{FF2B5EF4-FFF2-40B4-BE49-F238E27FC236}">
                <a16:creationId xmlns:a16="http://schemas.microsoft.com/office/drawing/2014/main" id="{975CC584-4615-809C-14CE-D55B5350AE7A}"/>
              </a:ext>
            </a:extLst>
          </p:cNvPr>
          <p:cNvSpPr txBox="1">
            <a:spLocks/>
          </p:cNvSpPr>
          <p:nvPr/>
        </p:nvSpPr>
        <p:spPr>
          <a:xfrm>
            <a:off x="6096000" y="1454396"/>
            <a:ext cx="4685731" cy="4572000"/>
          </a:xfrm>
          <a:prstGeom prst="rect">
            <a:avLst/>
          </a:prstGeom>
        </p:spPr>
        <p:txBody>
          <a:bodyPr vert="horz" lIns="0" tIns="0" rIns="0" bIns="0" rtlCol="0">
            <a:normAutofit/>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 Add PTs as primary health services providers in Community Health Centers (CHCs). </a:t>
            </a:r>
          </a:p>
          <a:p>
            <a:r>
              <a:rPr lang="en-US" sz="2800" dirty="0"/>
              <a:t>Add PTs to the National Health Service Corps Loan Repayment Program</a:t>
            </a:r>
          </a:p>
          <a:p>
            <a:endParaRPr lang="en-US" dirty="0"/>
          </a:p>
        </p:txBody>
      </p:sp>
    </p:spTree>
    <p:extLst>
      <p:ext uri="{BB962C8B-B14F-4D97-AF65-F5344CB8AC3E}">
        <p14:creationId xmlns:p14="http://schemas.microsoft.com/office/powerpoint/2010/main" val="566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Getting Involved</a:t>
            </a:r>
          </a:p>
        </p:txBody>
      </p:sp>
    </p:spTree>
    <p:extLst>
      <p:ext uri="{BB962C8B-B14F-4D97-AF65-F5344CB8AC3E}">
        <p14:creationId xmlns:p14="http://schemas.microsoft.com/office/powerpoint/2010/main" val="3193887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a:xfrm>
            <a:off x="165390" y="517160"/>
            <a:ext cx="12026610" cy="914400"/>
          </a:xfrm>
        </p:spPr>
        <p:txBody>
          <a:bodyPr/>
          <a:lstStyle/>
          <a:p>
            <a:r>
              <a:rPr lang="en-US" dirty="0"/>
              <a:t>Student Advocacy Programs – APTA Student Advocacy Challenge</a:t>
            </a:r>
          </a:p>
        </p:txBody>
      </p:sp>
      <p:sp>
        <p:nvSpPr>
          <p:cNvPr id="5" name="Content Placeholder 4">
            <a:extLst>
              <a:ext uri="{FF2B5EF4-FFF2-40B4-BE49-F238E27FC236}">
                <a16:creationId xmlns:a16="http://schemas.microsoft.com/office/drawing/2014/main" id="{89311BBF-E2B6-489D-ADCC-4EE691FBF74F}"/>
              </a:ext>
            </a:extLst>
          </p:cNvPr>
          <p:cNvSpPr>
            <a:spLocks noGrp="1"/>
          </p:cNvSpPr>
          <p:nvPr>
            <p:ph sz="half" idx="1"/>
          </p:nvPr>
        </p:nvSpPr>
        <p:spPr>
          <a:xfrm>
            <a:off x="640079" y="1143000"/>
            <a:ext cx="10261283" cy="4572000"/>
          </a:xfrm>
        </p:spPr>
        <p:txBody>
          <a:bodyPr/>
          <a:lstStyle/>
          <a:p>
            <a:r>
              <a:rPr lang="en-US" dirty="0"/>
              <a:t>Simple ways to get started in advocacy</a:t>
            </a:r>
          </a:p>
          <a:p>
            <a:r>
              <a:rPr lang="en-US" dirty="0"/>
              <a:t>Programs compete against each other by participating in advocacy activities</a:t>
            </a:r>
          </a:p>
          <a:p>
            <a:r>
              <a:rPr lang="en-US" dirty="0"/>
              <a:t>Submit activities for credit through APTA website or APTA</a:t>
            </a:r>
          </a:p>
          <a:p>
            <a:pPr lvl="1"/>
            <a:r>
              <a:rPr lang="en-US" dirty="0"/>
              <a:t> Advocacy App</a:t>
            </a:r>
          </a:p>
          <a:p>
            <a:pPr lvl="1"/>
            <a:r>
              <a:rPr lang="en-US" dirty="0"/>
              <a:t>HINT: Submit </a:t>
            </a:r>
            <a:r>
              <a:rPr lang="en-US" i="1" dirty="0"/>
              <a:t>everything!</a:t>
            </a:r>
          </a:p>
          <a:p>
            <a:pPr lvl="1"/>
            <a:r>
              <a:rPr lang="en-US" dirty="0"/>
              <a:t>10 points per person for attending a National Advocacy Dinner</a:t>
            </a:r>
          </a:p>
          <a:p>
            <a:r>
              <a:rPr lang="en-US" dirty="0"/>
              <a:t>January 2024-December 2024</a:t>
            </a:r>
          </a:p>
          <a:p>
            <a:endParaRPr lang="en-US" dirty="0"/>
          </a:p>
        </p:txBody>
      </p:sp>
    </p:spTree>
    <p:extLst>
      <p:ext uri="{BB962C8B-B14F-4D97-AF65-F5344CB8AC3E}">
        <p14:creationId xmlns:p14="http://schemas.microsoft.com/office/powerpoint/2010/main" val="3542956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a:xfrm>
            <a:off x="640079" y="457200"/>
            <a:ext cx="11232833" cy="914400"/>
          </a:xfrm>
        </p:spPr>
        <p:txBody>
          <a:bodyPr/>
          <a:lstStyle/>
          <a:p>
            <a:r>
              <a:rPr lang="en-US" dirty="0"/>
              <a:t>Student Advocacy Programs – APTA Flash Action Strategy</a:t>
            </a:r>
          </a:p>
        </p:txBody>
      </p:sp>
      <p:sp>
        <p:nvSpPr>
          <p:cNvPr id="5" name="Content Placeholder 4">
            <a:extLst>
              <a:ext uri="{FF2B5EF4-FFF2-40B4-BE49-F238E27FC236}">
                <a16:creationId xmlns:a16="http://schemas.microsoft.com/office/drawing/2014/main" id="{89311BBF-E2B6-489D-ADCC-4EE691FBF74F}"/>
              </a:ext>
            </a:extLst>
          </p:cNvPr>
          <p:cNvSpPr>
            <a:spLocks noGrp="1"/>
          </p:cNvSpPr>
          <p:nvPr>
            <p:ph sz="half" idx="1"/>
          </p:nvPr>
        </p:nvSpPr>
        <p:spPr>
          <a:xfrm>
            <a:off x="640080" y="1143000"/>
            <a:ext cx="5189220" cy="4572000"/>
          </a:xfrm>
        </p:spPr>
        <p:txBody>
          <a:bodyPr>
            <a:normAutofit/>
          </a:bodyPr>
          <a:lstStyle/>
          <a:p>
            <a:r>
              <a:rPr lang="en-US" dirty="0"/>
              <a:t>Two-day, student-led social media blitz</a:t>
            </a:r>
          </a:p>
          <a:p>
            <a:r>
              <a:rPr lang="en-US" dirty="0"/>
              <a:t>Focused around an issue impactful to students</a:t>
            </a:r>
          </a:p>
          <a:p>
            <a:r>
              <a:rPr lang="en-US" dirty="0"/>
              <a:t>Raise awareness with legislators </a:t>
            </a:r>
          </a:p>
          <a:p>
            <a:r>
              <a:rPr lang="en-US" dirty="0"/>
              <a:t>2023 event had 3,927 letters sent to Congress</a:t>
            </a:r>
          </a:p>
          <a:p>
            <a:r>
              <a:rPr lang="en-US" dirty="0"/>
              <a:t>2024 event will focus on PTPAC</a:t>
            </a:r>
          </a:p>
        </p:txBody>
      </p:sp>
      <p:pic>
        <p:nvPicPr>
          <p:cNvPr id="6" name="Picture 5" descr="A group of people holding laptops&#10;&#10;Description automatically generated">
            <a:extLst>
              <a:ext uri="{FF2B5EF4-FFF2-40B4-BE49-F238E27FC236}">
                <a16:creationId xmlns:a16="http://schemas.microsoft.com/office/drawing/2014/main" id="{98B60877-E339-9D09-3159-7E95662D932A}"/>
              </a:ext>
            </a:extLst>
          </p:cNvPr>
          <p:cNvPicPr>
            <a:picLocks noChangeAspect="1"/>
          </p:cNvPicPr>
          <p:nvPr/>
        </p:nvPicPr>
        <p:blipFill>
          <a:blip r:embed="rId3"/>
          <a:stretch>
            <a:fillRect/>
          </a:stretch>
        </p:blipFill>
        <p:spPr>
          <a:xfrm>
            <a:off x="5720118" y="1251312"/>
            <a:ext cx="5928335" cy="4463688"/>
          </a:xfrm>
          <a:prstGeom prst="rect">
            <a:avLst/>
          </a:prstGeom>
          <a:ln>
            <a:solidFill>
              <a:schemeClr val="accent1"/>
            </a:solidFill>
          </a:ln>
        </p:spPr>
      </p:pic>
    </p:spTree>
    <p:extLst>
      <p:ext uri="{BB962C8B-B14F-4D97-AF65-F5344CB8AC3E}">
        <p14:creationId xmlns:p14="http://schemas.microsoft.com/office/powerpoint/2010/main" val="125442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What is APTA Advocacy?</a:t>
            </a:r>
          </a:p>
        </p:txBody>
      </p:sp>
    </p:spTree>
    <p:extLst>
      <p:ext uri="{BB962C8B-B14F-4D97-AF65-F5344CB8AC3E}">
        <p14:creationId xmlns:p14="http://schemas.microsoft.com/office/powerpoint/2010/main" val="4112780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a:xfrm>
            <a:off x="640080" y="482252"/>
            <a:ext cx="10058400" cy="914400"/>
          </a:xfrm>
        </p:spPr>
        <p:txBody>
          <a:bodyPr/>
          <a:lstStyle/>
          <a:p>
            <a:r>
              <a:rPr lang="en-US" dirty="0"/>
              <a:t>Advocacy Throughout Your Career</a:t>
            </a:r>
          </a:p>
        </p:txBody>
      </p:sp>
      <p:sp>
        <p:nvSpPr>
          <p:cNvPr id="5" name="Content Placeholder 2">
            <a:extLst>
              <a:ext uri="{FF2B5EF4-FFF2-40B4-BE49-F238E27FC236}">
                <a16:creationId xmlns:a16="http://schemas.microsoft.com/office/drawing/2014/main" id="{0F388C1C-6076-4BEB-BFB8-07EE3DFB0E9D}"/>
              </a:ext>
            </a:extLst>
          </p:cNvPr>
          <p:cNvSpPr>
            <a:spLocks noGrp="1"/>
          </p:cNvSpPr>
          <p:nvPr>
            <p:ph idx="1"/>
          </p:nvPr>
        </p:nvSpPr>
        <p:spPr>
          <a:xfrm>
            <a:off x="640080" y="1143000"/>
            <a:ext cx="4648476" cy="4182035"/>
          </a:xfrm>
        </p:spPr>
        <p:txBody>
          <a:bodyPr>
            <a:normAutofit lnSpcReduction="10000"/>
          </a:bodyPr>
          <a:lstStyle/>
          <a:p>
            <a:r>
              <a:rPr lang="en-US" dirty="0"/>
              <a:t>APTA Advocacy Network</a:t>
            </a:r>
          </a:p>
          <a:p>
            <a:pPr lvl="1"/>
            <a:r>
              <a:rPr lang="en-US" dirty="0"/>
              <a:t>Action alerts</a:t>
            </a:r>
          </a:p>
          <a:p>
            <a:pPr lvl="1"/>
            <a:r>
              <a:rPr lang="en-US" dirty="0"/>
              <a:t>Newsletters</a:t>
            </a:r>
          </a:p>
          <a:p>
            <a:pPr lvl="1"/>
            <a:r>
              <a:rPr lang="en-US" dirty="0"/>
              <a:t>Breaking news</a:t>
            </a:r>
          </a:p>
          <a:p>
            <a:r>
              <a:rPr lang="en-US" dirty="0"/>
              <a:t>Key Contact Program</a:t>
            </a:r>
          </a:p>
          <a:p>
            <a:pPr lvl="1"/>
            <a:r>
              <a:rPr lang="en-US" dirty="0"/>
              <a:t>Form and build relationships with members of Congress</a:t>
            </a:r>
          </a:p>
          <a:p>
            <a:pPr lvl="1"/>
            <a:r>
              <a:rPr lang="en-US" dirty="0"/>
              <a:t>Educate about physical therapy</a:t>
            </a:r>
          </a:p>
          <a:p>
            <a:pPr lvl="1"/>
            <a:r>
              <a:rPr lang="en-US" dirty="0"/>
              <a:t>Being active is important</a:t>
            </a:r>
          </a:p>
          <a:p>
            <a:endParaRPr lang="en-US" dirty="0"/>
          </a:p>
        </p:txBody>
      </p:sp>
      <p:sp>
        <p:nvSpPr>
          <p:cNvPr id="3" name="Content Placeholder 2">
            <a:extLst>
              <a:ext uri="{FF2B5EF4-FFF2-40B4-BE49-F238E27FC236}">
                <a16:creationId xmlns:a16="http://schemas.microsoft.com/office/drawing/2014/main" id="{1C435FC5-5969-B8B3-958D-AFB362488F67}"/>
              </a:ext>
            </a:extLst>
          </p:cNvPr>
          <p:cNvSpPr txBox="1">
            <a:spLocks/>
          </p:cNvSpPr>
          <p:nvPr/>
        </p:nvSpPr>
        <p:spPr>
          <a:xfrm>
            <a:off x="6224289" y="1215819"/>
            <a:ext cx="4648476" cy="4182035"/>
          </a:xfrm>
          <a:prstGeom prst="rect">
            <a:avLst/>
          </a:prstGeom>
        </p:spPr>
        <p:txBody>
          <a:bodyPr vert="horz" lIns="0" tIns="0" rIns="0" bIns="0" rtlCol="0">
            <a:normAutofit/>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Support PTPAC</a:t>
            </a:r>
          </a:p>
          <a:p>
            <a:pPr lvl="1"/>
            <a:r>
              <a:rPr lang="en-US" dirty="0"/>
              <a:t>APTA dues do not go toward PTPAC</a:t>
            </a:r>
          </a:p>
          <a:p>
            <a:pPr lvl="1"/>
            <a:r>
              <a:rPr lang="en-US" dirty="0"/>
              <a:t>Attend fundraisers</a:t>
            </a:r>
          </a:p>
          <a:p>
            <a:r>
              <a:rPr lang="en-US" dirty="0"/>
              <a:t>Attend advocacy events</a:t>
            </a:r>
          </a:p>
          <a:p>
            <a:pPr lvl="1"/>
            <a:r>
              <a:rPr lang="en-US" dirty="0"/>
              <a:t>Capitol Hill days</a:t>
            </a:r>
          </a:p>
          <a:p>
            <a:pPr lvl="1"/>
            <a:r>
              <a:rPr lang="en-US" dirty="0"/>
              <a:t>In-district events</a:t>
            </a:r>
          </a:p>
          <a:p>
            <a:endParaRPr lang="en-US" dirty="0"/>
          </a:p>
        </p:txBody>
      </p:sp>
      <p:sp>
        <p:nvSpPr>
          <p:cNvPr id="6" name="TextBox 5">
            <a:extLst>
              <a:ext uri="{FF2B5EF4-FFF2-40B4-BE49-F238E27FC236}">
                <a16:creationId xmlns:a16="http://schemas.microsoft.com/office/drawing/2014/main" id="{28AA7FEA-92D9-C224-243E-091156E6B482}"/>
              </a:ext>
            </a:extLst>
          </p:cNvPr>
          <p:cNvSpPr txBox="1"/>
          <p:nvPr/>
        </p:nvSpPr>
        <p:spPr>
          <a:xfrm>
            <a:off x="6224289" y="4995850"/>
            <a:ext cx="4648476" cy="646331"/>
          </a:xfrm>
          <a:prstGeom prst="rect">
            <a:avLst/>
          </a:prstGeom>
          <a:noFill/>
        </p:spPr>
        <p:txBody>
          <a:bodyPr wrap="square" rtlCol="0">
            <a:spAutoFit/>
          </a:bodyPr>
          <a:lstStyle/>
          <a:p>
            <a:r>
              <a:rPr lang="en-US" b="1" dirty="0"/>
              <a:t>Get started and stay active in advocacy!</a:t>
            </a:r>
          </a:p>
          <a:p>
            <a:r>
              <a:rPr lang="en-US" b="1" dirty="0"/>
              <a:t>Advocacy is a marathon, not a sprint</a:t>
            </a:r>
          </a:p>
        </p:txBody>
      </p:sp>
    </p:spTree>
    <p:extLst>
      <p:ext uri="{BB962C8B-B14F-4D97-AF65-F5344CB8AC3E}">
        <p14:creationId xmlns:p14="http://schemas.microsoft.com/office/powerpoint/2010/main" val="795000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p:txBody>
          <a:bodyPr/>
          <a:lstStyle/>
          <a:p>
            <a:r>
              <a:rPr lang="en-US" dirty="0"/>
              <a:t>Advocacy Tools for You</a:t>
            </a:r>
          </a:p>
        </p:txBody>
      </p:sp>
      <p:sp>
        <p:nvSpPr>
          <p:cNvPr id="3" name="Content Placeholder 2">
            <a:extLst>
              <a:ext uri="{FF2B5EF4-FFF2-40B4-BE49-F238E27FC236}">
                <a16:creationId xmlns:a16="http://schemas.microsoft.com/office/drawing/2014/main" id="{72B89E8F-E259-41F2-819E-CF38FE3D2BFD}"/>
              </a:ext>
            </a:extLst>
          </p:cNvPr>
          <p:cNvSpPr>
            <a:spLocks noGrp="1"/>
          </p:cNvSpPr>
          <p:nvPr>
            <p:ph sz="half" idx="1"/>
          </p:nvPr>
        </p:nvSpPr>
        <p:spPr>
          <a:xfrm>
            <a:off x="640080" y="1143000"/>
            <a:ext cx="4846320" cy="4572000"/>
          </a:xfrm>
        </p:spPr>
        <p:txBody>
          <a:bodyPr/>
          <a:lstStyle/>
          <a:p>
            <a:r>
              <a:rPr lang="en-US" dirty="0"/>
              <a:t>Legislative Action Center</a:t>
            </a:r>
          </a:p>
          <a:p>
            <a:pPr lvl="1"/>
            <a:r>
              <a:rPr lang="en-US" dirty="0"/>
              <a:t>APTA members only</a:t>
            </a:r>
          </a:p>
          <a:p>
            <a:r>
              <a:rPr lang="en-US" dirty="0"/>
              <a:t>Patient Action Center</a:t>
            </a:r>
          </a:p>
          <a:p>
            <a:pPr lvl="1"/>
            <a:r>
              <a:rPr lang="en-US" dirty="0"/>
              <a:t>Public and shareable</a:t>
            </a:r>
          </a:p>
          <a:p>
            <a:r>
              <a:rPr lang="en-US" dirty="0"/>
              <a:t>APTA Advocacy App</a:t>
            </a:r>
          </a:p>
          <a:p>
            <a:pPr lvl="1"/>
            <a:r>
              <a:rPr lang="en-US" dirty="0"/>
              <a:t>Advocate in minutes from your phone</a:t>
            </a:r>
          </a:p>
        </p:txBody>
      </p:sp>
      <p:pic>
        <p:nvPicPr>
          <p:cNvPr id="1026" name="BFD05386-BDFF-4C6E-A10B-124F33EC7380">
            <a:extLst>
              <a:ext uri="{FF2B5EF4-FFF2-40B4-BE49-F238E27FC236}">
                <a16:creationId xmlns:a16="http://schemas.microsoft.com/office/drawing/2014/main" id="{7408C044-25A9-4C29-884D-88CEB49C9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842" y="457200"/>
            <a:ext cx="2851482" cy="55504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458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a:xfrm>
            <a:off x="640080" y="430695"/>
            <a:ext cx="10408920" cy="914400"/>
          </a:xfrm>
        </p:spPr>
        <p:txBody>
          <a:bodyPr/>
          <a:lstStyle/>
          <a:p>
            <a:r>
              <a:rPr lang="en-US" dirty="0"/>
              <a:t>What is PTPAC?  How does PTPAC help the profession?</a:t>
            </a:r>
          </a:p>
        </p:txBody>
      </p:sp>
      <p:pic>
        <p:nvPicPr>
          <p:cNvPr id="5" name="Picture 4">
            <a:extLst>
              <a:ext uri="{FF2B5EF4-FFF2-40B4-BE49-F238E27FC236}">
                <a16:creationId xmlns:a16="http://schemas.microsoft.com/office/drawing/2014/main" id="{E0C1632A-D467-40AD-AB28-9E5233137ADA}"/>
              </a:ext>
            </a:extLst>
          </p:cNvPr>
          <p:cNvPicPr>
            <a:picLocks noChangeAspect="1"/>
          </p:cNvPicPr>
          <p:nvPr/>
        </p:nvPicPr>
        <p:blipFill>
          <a:blip r:embed="rId3"/>
          <a:srcRect/>
          <a:stretch/>
        </p:blipFill>
        <p:spPr>
          <a:xfrm>
            <a:off x="5985042" y="1621663"/>
            <a:ext cx="5665703" cy="2772895"/>
          </a:xfrm>
          <a:prstGeom prst="rect">
            <a:avLst/>
          </a:prstGeom>
          <a:ln>
            <a:solidFill>
              <a:schemeClr val="bg1"/>
            </a:solidFill>
          </a:ln>
        </p:spPr>
      </p:pic>
      <p:sp>
        <p:nvSpPr>
          <p:cNvPr id="7" name="Content Placeholder 2">
            <a:extLst>
              <a:ext uri="{FF2B5EF4-FFF2-40B4-BE49-F238E27FC236}">
                <a16:creationId xmlns:a16="http://schemas.microsoft.com/office/drawing/2014/main" id="{9CDFD05B-320E-45B9-B83F-7C0CEB68BA1A}"/>
              </a:ext>
            </a:extLst>
          </p:cNvPr>
          <p:cNvSpPr txBox="1">
            <a:spLocks/>
          </p:cNvSpPr>
          <p:nvPr/>
        </p:nvSpPr>
        <p:spPr>
          <a:xfrm>
            <a:off x="280416" y="1305523"/>
            <a:ext cx="5815584" cy="5121782"/>
          </a:xfrm>
          <a:prstGeom prst="rect">
            <a:avLst/>
          </a:prstGeom>
        </p:spPr>
        <p:txBody>
          <a:bodyPr vert="horz" lIns="0" tIns="0" rIns="0" bIns="0" rtlCol="0">
            <a:normAutofit/>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PTPAC is the political action committee of APTA</a:t>
            </a:r>
          </a:p>
          <a:p>
            <a:pPr lvl="1"/>
            <a:r>
              <a:rPr lang="en-US" dirty="0"/>
              <a:t>Raises money from APTA members</a:t>
            </a:r>
          </a:p>
          <a:p>
            <a:pPr lvl="1"/>
            <a:r>
              <a:rPr lang="en-US" dirty="0"/>
              <a:t>Provides contributions to members of Congress or candidates who are friendly to the profession</a:t>
            </a:r>
          </a:p>
          <a:p>
            <a:pPr lvl="1"/>
            <a:r>
              <a:rPr lang="en-US" dirty="0"/>
              <a:t>Provides opportunities to speak to members of Congress</a:t>
            </a:r>
          </a:p>
          <a:p>
            <a:pPr lvl="1"/>
            <a:r>
              <a:rPr lang="en-US" dirty="0"/>
              <a:t>Support PTPAC</a:t>
            </a:r>
          </a:p>
          <a:p>
            <a:pPr lvl="2"/>
            <a:r>
              <a:rPr lang="en-US" dirty="0"/>
              <a:t>$20 Student Star program</a:t>
            </a:r>
          </a:p>
        </p:txBody>
      </p:sp>
    </p:spTree>
    <p:extLst>
      <p:ext uri="{BB962C8B-B14F-4D97-AF65-F5344CB8AC3E}">
        <p14:creationId xmlns:p14="http://schemas.microsoft.com/office/powerpoint/2010/main" val="859410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7F45-9065-4DF7-AB70-5835AB8285D2}"/>
              </a:ext>
            </a:extLst>
          </p:cNvPr>
          <p:cNvSpPr>
            <a:spLocks noGrp="1"/>
          </p:cNvSpPr>
          <p:nvPr>
            <p:ph type="title"/>
          </p:nvPr>
        </p:nvSpPr>
        <p:spPr/>
        <p:txBody>
          <a:bodyPr/>
          <a:lstStyle/>
          <a:p>
            <a:r>
              <a:rPr lang="en-US" dirty="0"/>
              <a:t>Questions &amp; Answers</a:t>
            </a:r>
          </a:p>
        </p:txBody>
      </p:sp>
      <p:sp>
        <p:nvSpPr>
          <p:cNvPr id="3" name="Title 1">
            <a:extLst>
              <a:ext uri="{FF2B5EF4-FFF2-40B4-BE49-F238E27FC236}">
                <a16:creationId xmlns:a16="http://schemas.microsoft.com/office/drawing/2014/main" id="{609D638C-06C7-4B7F-8B1D-5543234EB977}"/>
              </a:ext>
            </a:extLst>
          </p:cNvPr>
          <p:cNvSpPr txBox="1">
            <a:spLocks/>
          </p:cNvSpPr>
          <p:nvPr/>
        </p:nvSpPr>
        <p:spPr>
          <a:xfrm>
            <a:off x="640080" y="5120640"/>
            <a:ext cx="7315200" cy="347472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7200" kern="1200">
                <a:solidFill>
                  <a:schemeClr val="bg1"/>
                </a:solidFill>
                <a:latin typeface="Arial" panose="020B0604020202020204" pitchFamily="34" charset="0"/>
                <a:ea typeface="+mj-ea"/>
                <a:cs typeface="Arial" panose="020B0604020202020204" pitchFamily="34" charset="0"/>
              </a:defRPr>
            </a:lvl1pPr>
          </a:lstStyle>
          <a:p>
            <a:r>
              <a:rPr lang="en-US" sz="3200" dirty="0"/>
              <a:t>advocacy@apta.org</a:t>
            </a:r>
          </a:p>
        </p:txBody>
      </p:sp>
    </p:spTree>
    <p:extLst>
      <p:ext uri="{BB962C8B-B14F-4D97-AF65-F5344CB8AC3E}">
        <p14:creationId xmlns:p14="http://schemas.microsoft.com/office/powerpoint/2010/main" val="2779531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Thank You!</a:t>
            </a:r>
          </a:p>
        </p:txBody>
      </p:sp>
    </p:spTree>
    <p:extLst>
      <p:ext uri="{BB962C8B-B14F-4D97-AF65-F5344CB8AC3E}">
        <p14:creationId xmlns:p14="http://schemas.microsoft.com/office/powerpoint/2010/main" val="711051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D7DD-D9BB-7582-A557-64984565A120}"/>
              </a:ext>
            </a:extLst>
          </p:cNvPr>
          <p:cNvSpPr>
            <a:spLocks noGrp="1"/>
          </p:cNvSpPr>
          <p:nvPr>
            <p:ph type="title"/>
          </p:nvPr>
        </p:nvSpPr>
        <p:spPr/>
        <p:txBody>
          <a:bodyPr/>
          <a:lstStyle/>
          <a:p>
            <a:r>
              <a:rPr lang="en-US" dirty="0"/>
              <a:t>What is APTA Advocacy?</a:t>
            </a:r>
          </a:p>
        </p:txBody>
      </p:sp>
      <p:sp>
        <p:nvSpPr>
          <p:cNvPr id="3" name="Content Placeholder 2">
            <a:extLst>
              <a:ext uri="{FF2B5EF4-FFF2-40B4-BE49-F238E27FC236}">
                <a16:creationId xmlns:a16="http://schemas.microsoft.com/office/drawing/2014/main" id="{F328834C-46F8-B0CE-03DF-A0B21DABF200}"/>
              </a:ext>
            </a:extLst>
          </p:cNvPr>
          <p:cNvSpPr>
            <a:spLocks noGrp="1"/>
          </p:cNvSpPr>
          <p:nvPr>
            <p:ph sz="half" idx="1"/>
          </p:nvPr>
        </p:nvSpPr>
        <p:spPr/>
        <p:txBody>
          <a:bodyPr/>
          <a:lstStyle/>
          <a:p>
            <a:r>
              <a:rPr lang="en-US" dirty="0"/>
              <a:t>The future of the physical therapy profession is in the hands of lawmakers</a:t>
            </a:r>
          </a:p>
          <a:p>
            <a:r>
              <a:rPr lang="en-US" dirty="0"/>
              <a:t>Building relationships with legislators </a:t>
            </a:r>
          </a:p>
          <a:p>
            <a:pPr lvl="1"/>
            <a:r>
              <a:rPr lang="en-US" dirty="0"/>
              <a:t>APTA members</a:t>
            </a:r>
          </a:p>
          <a:p>
            <a:pPr lvl="1"/>
            <a:r>
              <a:rPr lang="en-US" dirty="0"/>
              <a:t>APTA lobbying support</a:t>
            </a:r>
          </a:p>
          <a:p>
            <a:endParaRPr lang="en-US" dirty="0"/>
          </a:p>
        </p:txBody>
      </p:sp>
      <p:sp>
        <p:nvSpPr>
          <p:cNvPr id="4" name="Content Placeholder 3">
            <a:extLst>
              <a:ext uri="{FF2B5EF4-FFF2-40B4-BE49-F238E27FC236}">
                <a16:creationId xmlns:a16="http://schemas.microsoft.com/office/drawing/2014/main" id="{50DD28D5-9384-4A4D-1183-BAA0CCE3E824}"/>
              </a:ext>
            </a:extLst>
          </p:cNvPr>
          <p:cNvSpPr>
            <a:spLocks noGrp="1"/>
          </p:cNvSpPr>
          <p:nvPr>
            <p:ph sz="half" idx="2"/>
          </p:nvPr>
        </p:nvSpPr>
        <p:spPr/>
        <p:txBody>
          <a:bodyPr/>
          <a:lstStyle/>
          <a:p>
            <a:r>
              <a:rPr lang="en-US" dirty="0"/>
              <a:t>Your voice matters</a:t>
            </a:r>
          </a:p>
          <a:p>
            <a:r>
              <a:rPr lang="en-US" dirty="0"/>
              <a:t>Legislators/policymakers want to hear from you</a:t>
            </a:r>
          </a:p>
          <a:p>
            <a:r>
              <a:rPr lang="en-US" dirty="0"/>
              <a:t>You are the expert</a:t>
            </a:r>
          </a:p>
          <a:p>
            <a:r>
              <a:rPr lang="en-US" dirty="0"/>
              <a:t>Education about physical therapy</a:t>
            </a:r>
          </a:p>
        </p:txBody>
      </p:sp>
    </p:spTree>
    <p:extLst>
      <p:ext uri="{BB962C8B-B14F-4D97-AF65-F5344CB8AC3E}">
        <p14:creationId xmlns:p14="http://schemas.microsoft.com/office/powerpoint/2010/main" val="2527829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How Does it All Work?</a:t>
            </a:r>
          </a:p>
        </p:txBody>
      </p:sp>
    </p:spTree>
    <p:extLst>
      <p:ext uri="{BB962C8B-B14F-4D97-AF65-F5344CB8AC3E}">
        <p14:creationId xmlns:p14="http://schemas.microsoft.com/office/powerpoint/2010/main" val="1770709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p:txBody>
          <a:bodyPr/>
          <a:lstStyle/>
          <a:p>
            <a:r>
              <a:rPr lang="en-US" dirty="0"/>
              <a:t>Three Branches of Government</a:t>
            </a:r>
          </a:p>
        </p:txBody>
      </p:sp>
      <p:pic>
        <p:nvPicPr>
          <p:cNvPr id="11" name="Graphic 10" descr="Gavel with solid fill">
            <a:extLst>
              <a:ext uri="{FF2B5EF4-FFF2-40B4-BE49-F238E27FC236}">
                <a16:creationId xmlns:a16="http://schemas.microsoft.com/office/drawing/2014/main" id="{69B767DD-FF10-0B0D-0249-EFAEB0125A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7739" y="1968224"/>
            <a:ext cx="2439165" cy="2439165"/>
          </a:xfrm>
          <a:prstGeom prst="rect">
            <a:avLst/>
          </a:prstGeom>
        </p:spPr>
      </p:pic>
      <p:pic>
        <p:nvPicPr>
          <p:cNvPr id="1026" name="Picture 2" descr="Image result for icon of congress">
            <a:extLst>
              <a:ext uri="{FF2B5EF4-FFF2-40B4-BE49-F238E27FC236}">
                <a16:creationId xmlns:a16="http://schemas.microsoft.com/office/drawing/2014/main" id="{9404C195-CCD4-3EF8-0438-F6A597119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000" y="1768028"/>
            <a:ext cx="2439164" cy="24391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con of white house">
            <a:extLst>
              <a:ext uri="{FF2B5EF4-FFF2-40B4-BE49-F238E27FC236}">
                <a16:creationId xmlns:a16="http://schemas.microsoft.com/office/drawing/2014/main" id="{9CBD683B-8DFA-00FD-A4DB-CCF6E53AE9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0705" y="1968224"/>
            <a:ext cx="3254699" cy="32546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00800B7-629F-60DE-89D3-2DFFFE2D7FB9}"/>
              </a:ext>
            </a:extLst>
          </p:cNvPr>
          <p:cNvSpPr txBox="1"/>
          <p:nvPr/>
        </p:nvSpPr>
        <p:spPr>
          <a:xfrm>
            <a:off x="1298621" y="4510820"/>
            <a:ext cx="2231813" cy="369332"/>
          </a:xfrm>
          <a:prstGeom prst="rect">
            <a:avLst/>
          </a:prstGeom>
          <a:noFill/>
        </p:spPr>
        <p:txBody>
          <a:bodyPr wrap="square" rtlCol="0">
            <a:spAutoFit/>
          </a:bodyPr>
          <a:lstStyle/>
          <a:p>
            <a:r>
              <a:rPr lang="en-US" b="1" dirty="0"/>
              <a:t>Legislative</a:t>
            </a:r>
          </a:p>
        </p:txBody>
      </p:sp>
      <p:sp>
        <p:nvSpPr>
          <p:cNvPr id="15" name="TextBox 14">
            <a:extLst>
              <a:ext uri="{FF2B5EF4-FFF2-40B4-BE49-F238E27FC236}">
                <a16:creationId xmlns:a16="http://schemas.microsoft.com/office/drawing/2014/main" id="{C5D72AA1-3E0E-4C47-589D-27CCF78A4044}"/>
              </a:ext>
            </a:extLst>
          </p:cNvPr>
          <p:cNvSpPr txBox="1"/>
          <p:nvPr/>
        </p:nvSpPr>
        <p:spPr>
          <a:xfrm>
            <a:off x="4834631" y="4523382"/>
            <a:ext cx="1612052" cy="369332"/>
          </a:xfrm>
          <a:prstGeom prst="rect">
            <a:avLst/>
          </a:prstGeom>
          <a:noFill/>
        </p:spPr>
        <p:txBody>
          <a:bodyPr wrap="square" rtlCol="0">
            <a:spAutoFit/>
          </a:bodyPr>
          <a:lstStyle/>
          <a:p>
            <a:r>
              <a:rPr lang="en-US" b="1" dirty="0"/>
              <a:t>Executive</a:t>
            </a:r>
          </a:p>
        </p:txBody>
      </p:sp>
      <p:sp>
        <p:nvSpPr>
          <p:cNvPr id="16" name="TextBox 15">
            <a:extLst>
              <a:ext uri="{FF2B5EF4-FFF2-40B4-BE49-F238E27FC236}">
                <a16:creationId xmlns:a16="http://schemas.microsoft.com/office/drawing/2014/main" id="{3EC010C5-BBEA-FADB-AD20-2EB76E57BE72}"/>
              </a:ext>
            </a:extLst>
          </p:cNvPr>
          <p:cNvSpPr txBox="1"/>
          <p:nvPr/>
        </p:nvSpPr>
        <p:spPr>
          <a:xfrm>
            <a:off x="8622019" y="4510820"/>
            <a:ext cx="1612052" cy="369332"/>
          </a:xfrm>
          <a:prstGeom prst="rect">
            <a:avLst/>
          </a:prstGeom>
          <a:noFill/>
        </p:spPr>
        <p:txBody>
          <a:bodyPr wrap="square" rtlCol="0">
            <a:spAutoFit/>
          </a:bodyPr>
          <a:lstStyle/>
          <a:p>
            <a:r>
              <a:rPr lang="en-US" b="1" dirty="0"/>
              <a:t>Judicial</a:t>
            </a:r>
          </a:p>
        </p:txBody>
      </p:sp>
    </p:spTree>
    <p:extLst>
      <p:ext uri="{BB962C8B-B14F-4D97-AF65-F5344CB8AC3E}">
        <p14:creationId xmlns:p14="http://schemas.microsoft.com/office/powerpoint/2010/main" val="3385443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44105-DD26-4D1C-B54C-1D9A76597322}"/>
              </a:ext>
            </a:extLst>
          </p:cNvPr>
          <p:cNvSpPr>
            <a:spLocks noGrp="1"/>
          </p:cNvSpPr>
          <p:nvPr>
            <p:ph type="title"/>
          </p:nvPr>
        </p:nvSpPr>
        <p:spPr/>
        <p:txBody>
          <a:bodyPr/>
          <a:lstStyle/>
          <a:p>
            <a:r>
              <a:rPr lang="en-US" dirty="0"/>
              <a:t>Important Government Terms</a:t>
            </a:r>
          </a:p>
        </p:txBody>
      </p:sp>
      <p:sp>
        <p:nvSpPr>
          <p:cNvPr id="3" name="Content Placeholder 2">
            <a:extLst>
              <a:ext uri="{FF2B5EF4-FFF2-40B4-BE49-F238E27FC236}">
                <a16:creationId xmlns:a16="http://schemas.microsoft.com/office/drawing/2014/main" id="{21FDEE91-974A-4D9B-BEB2-F9DD33C42E3C}"/>
              </a:ext>
            </a:extLst>
          </p:cNvPr>
          <p:cNvSpPr>
            <a:spLocks noGrp="1"/>
          </p:cNvSpPr>
          <p:nvPr>
            <p:ph idx="1"/>
          </p:nvPr>
        </p:nvSpPr>
        <p:spPr>
          <a:xfrm>
            <a:off x="640079" y="1256602"/>
            <a:ext cx="5455921" cy="4946974"/>
          </a:xfrm>
        </p:spPr>
        <p:txBody>
          <a:bodyPr>
            <a:normAutofit fontScale="92500" lnSpcReduction="10000"/>
          </a:bodyPr>
          <a:lstStyle/>
          <a:p>
            <a:r>
              <a:rPr lang="en-US" dirty="0"/>
              <a:t>H.R. – House Resolution, or a bill in the House of Representatives</a:t>
            </a:r>
          </a:p>
          <a:p>
            <a:r>
              <a:rPr lang="en-US" dirty="0"/>
              <a:t>S. – A bill in the Senate</a:t>
            </a:r>
          </a:p>
          <a:p>
            <a:r>
              <a:rPr lang="en-US" dirty="0"/>
              <a:t>H.R./S. – a bill in both chambers</a:t>
            </a:r>
          </a:p>
          <a:p>
            <a:r>
              <a:rPr lang="en-US" dirty="0"/>
              <a:t>Committee of jurisdiction – group of legislators handles specific legislative topics</a:t>
            </a:r>
          </a:p>
          <a:p>
            <a:r>
              <a:rPr lang="en-US" dirty="0"/>
              <a:t>Cosponsor – showing support for a piece of legislation</a:t>
            </a:r>
          </a:p>
          <a:p>
            <a:r>
              <a:rPr lang="en-US" dirty="0"/>
              <a:t>HLA – Health Legislative Assistant</a:t>
            </a:r>
          </a:p>
          <a:p>
            <a:r>
              <a:rPr lang="en-US" dirty="0"/>
              <a:t>August Recess – annual district work period</a:t>
            </a:r>
          </a:p>
        </p:txBody>
      </p:sp>
      <p:pic>
        <p:nvPicPr>
          <p:cNvPr id="5" name="Picture 4" descr="A large white building with columns&#10;&#10;Description automatically generated with low confidence">
            <a:extLst>
              <a:ext uri="{FF2B5EF4-FFF2-40B4-BE49-F238E27FC236}">
                <a16:creationId xmlns:a16="http://schemas.microsoft.com/office/drawing/2014/main" id="{E594F338-CA44-4232-8BCC-DF67D418FEBB}"/>
              </a:ext>
            </a:extLst>
          </p:cNvPr>
          <p:cNvPicPr>
            <a:picLocks noChangeAspect="1"/>
          </p:cNvPicPr>
          <p:nvPr/>
        </p:nvPicPr>
        <p:blipFill>
          <a:blip r:embed="rId3"/>
          <a:stretch>
            <a:fillRect/>
          </a:stretch>
        </p:blipFill>
        <p:spPr>
          <a:xfrm>
            <a:off x="6392357" y="1256602"/>
            <a:ext cx="5494843" cy="4606316"/>
          </a:xfrm>
          <a:prstGeom prst="rect">
            <a:avLst/>
          </a:prstGeom>
          <a:ln>
            <a:solidFill>
              <a:schemeClr val="accent1"/>
            </a:solidFill>
          </a:ln>
        </p:spPr>
      </p:pic>
    </p:spTree>
    <p:extLst>
      <p:ext uri="{BB962C8B-B14F-4D97-AF65-F5344CB8AC3E}">
        <p14:creationId xmlns:p14="http://schemas.microsoft.com/office/powerpoint/2010/main" val="2386244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a:xfrm>
            <a:off x="640080" y="482252"/>
            <a:ext cx="10058400" cy="914400"/>
          </a:xfrm>
        </p:spPr>
        <p:txBody>
          <a:bodyPr/>
          <a:lstStyle/>
          <a:p>
            <a:r>
              <a:rPr lang="en-US" dirty="0"/>
              <a:t>Effective Advocacy</a:t>
            </a:r>
          </a:p>
        </p:txBody>
      </p:sp>
      <p:sp>
        <p:nvSpPr>
          <p:cNvPr id="3" name="Content Placeholder 2">
            <a:extLst>
              <a:ext uri="{FF2B5EF4-FFF2-40B4-BE49-F238E27FC236}">
                <a16:creationId xmlns:a16="http://schemas.microsoft.com/office/drawing/2014/main" id="{16A87FE9-C79C-4ACE-92BE-C1164C5F5569}"/>
              </a:ext>
            </a:extLst>
          </p:cNvPr>
          <p:cNvSpPr>
            <a:spLocks noGrp="1"/>
          </p:cNvSpPr>
          <p:nvPr>
            <p:ph idx="1"/>
          </p:nvPr>
        </p:nvSpPr>
        <p:spPr>
          <a:xfrm>
            <a:off x="640080" y="1143000"/>
            <a:ext cx="5979084" cy="4572000"/>
          </a:xfrm>
        </p:spPr>
        <p:txBody>
          <a:bodyPr>
            <a:normAutofit fontScale="92500"/>
          </a:bodyPr>
          <a:lstStyle/>
          <a:p>
            <a:r>
              <a:rPr lang="en-US" b="1" dirty="0"/>
              <a:t>We all have a story</a:t>
            </a:r>
          </a:p>
          <a:p>
            <a:r>
              <a:rPr lang="en-US" dirty="0"/>
              <a:t>Legislators want to hear from you and know how you impact your community</a:t>
            </a:r>
          </a:p>
          <a:p>
            <a:r>
              <a:rPr lang="en-US" dirty="0"/>
              <a:t>Educating lawmakers about physical therapy</a:t>
            </a:r>
          </a:p>
          <a:p>
            <a:r>
              <a:rPr lang="en-US" dirty="0"/>
              <a:t>Telling your story also shows the impact legislation will have on:</a:t>
            </a:r>
          </a:p>
          <a:p>
            <a:pPr lvl="1"/>
            <a:r>
              <a:rPr lang="en-US" dirty="0"/>
              <a:t>Your patients</a:t>
            </a:r>
          </a:p>
          <a:p>
            <a:pPr lvl="1"/>
            <a:r>
              <a:rPr lang="en-US" dirty="0"/>
              <a:t>Your community</a:t>
            </a:r>
          </a:p>
          <a:p>
            <a:pPr lvl="1"/>
            <a:r>
              <a:rPr lang="en-US" dirty="0"/>
              <a:t>Your clinic/business/school</a:t>
            </a:r>
          </a:p>
          <a:p>
            <a:pPr marL="274320" lvl="1" indent="0">
              <a:buNone/>
            </a:pPr>
            <a:endParaRPr lang="en-US" dirty="0"/>
          </a:p>
          <a:p>
            <a:pPr marL="274320" lvl="1" indent="0">
              <a:buNone/>
            </a:pPr>
            <a:endParaRPr lang="en-US" dirty="0"/>
          </a:p>
          <a:p>
            <a:endParaRPr lang="en-US" dirty="0"/>
          </a:p>
        </p:txBody>
      </p:sp>
      <p:pic>
        <p:nvPicPr>
          <p:cNvPr id="5" name="Picture 4" descr="A group of people standing in a room&#10;&#10;Description automatically generated">
            <a:extLst>
              <a:ext uri="{FF2B5EF4-FFF2-40B4-BE49-F238E27FC236}">
                <a16:creationId xmlns:a16="http://schemas.microsoft.com/office/drawing/2014/main" id="{CE052BEF-FF19-41F3-0B41-B7CF30F2DA22}"/>
              </a:ext>
            </a:extLst>
          </p:cNvPr>
          <p:cNvPicPr>
            <a:picLocks noChangeAspect="1"/>
          </p:cNvPicPr>
          <p:nvPr/>
        </p:nvPicPr>
        <p:blipFill>
          <a:blip r:embed="rId3"/>
          <a:stretch>
            <a:fillRect/>
          </a:stretch>
        </p:blipFill>
        <p:spPr>
          <a:xfrm rot="5400000">
            <a:off x="8452798" y="667036"/>
            <a:ext cx="3807725" cy="2855794"/>
          </a:xfrm>
          <a:prstGeom prst="rect">
            <a:avLst/>
          </a:prstGeom>
          <a:ln>
            <a:solidFill>
              <a:schemeClr val="accent1"/>
            </a:solidFill>
          </a:ln>
        </p:spPr>
      </p:pic>
      <p:pic>
        <p:nvPicPr>
          <p:cNvPr id="7" name="Picture 6" descr="A group of people sitting in a room&#10;&#10;Description automatically generated">
            <a:extLst>
              <a:ext uri="{FF2B5EF4-FFF2-40B4-BE49-F238E27FC236}">
                <a16:creationId xmlns:a16="http://schemas.microsoft.com/office/drawing/2014/main" id="{DD7B8452-29A8-B044-CBC6-92EF004665B4}"/>
              </a:ext>
            </a:extLst>
          </p:cNvPr>
          <p:cNvPicPr>
            <a:picLocks noChangeAspect="1"/>
          </p:cNvPicPr>
          <p:nvPr/>
        </p:nvPicPr>
        <p:blipFill>
          <a:blip r:embed="rId4"/>
          <a:stretch>
            <a:fillRect/>
          </a:stretch>
        </p:blipFill>
        <p:spPr>
          <a:xfrm>
            <a:off x="6455722" y="3155507"/>
            <a:ext cx="4509355" cy="3005919"/>
          </a:xfrm>
          <a:prstGeom prst="rect">
            <a:avLst/>
          </a:prstGeom>
          <a:ln>
            <a:solidFill>
              <a:schemeClr val="accent1"/>
            </a:solidFill>
          </a:ln>
        </p:spPr>
      </p:pic>
    </p:spTree>
    <p:extLst>
      <p:ext uri="{BB962C8B-B14F-4D97-AF65-F5344CB8AC3E}">
        <p14:creationId xmlns:p14="http://schemas.microsoft.com/office/powerpoint/2010/main" val="3089081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a:xfrm>
            <a:off x="640080" y="482252"/>
            <a:ext cx="10058400" cy="914400"/>
          </a:xfrm>
        </p:spPr>
        <p:txBody>
          <a:bodyPr/>
          <a:lstStyle/>
          <a:p>
            <a:r>
              <a:rPr lang="en-US" dirty="0"/>
              <a:t>APTA Opportunities to Meet with Legislators</a:t>
            </a:r>
          </a:p>
        </p:txBody>
      </p:sp>
      <p:sp>
        <p:nvSpPr>
          <p:cNvPr id="5" name="Content Placeholder 2">
            <a:extLst>
              <a:ext uri="{FF2B5EF4-FFF2-40B4-BE49-F238E27FC236}">
                <a16:creationId xmlns:a16="http://schemas.microsoft.com/office/drawing/2014/main" id="{0F388C1C-6076-4BEB-BFB8-07EE3DFB0E9D}"/>
              </a:ext>
            </a:extLst>
          </p:cNvPr>
          <p:cNvSpPr>
            <a:spLocks noGrp="1"/>
          </p:cNvSpPr>
          <p:nvPr>
            <p:ph idx="1"/>
          </p:nvPr>
        </p:nvSpPr>
        <p:spPr>
          <a:xfrm>
            <a:off x="640080" y="1143000"/>
            <a:ext cx="10058400" cy="4572000"/>
          </a:xfrm>
        </p:spPr>
        <p:txBody>
          <a:bodyPr>
            <a:normAutofit/>
          </a:bodyPr>
          <a:lstStyle/>
          <a:p>
            <a:pPr marL="0" indent="0">
              <a:buNone/>
            </a:pPr>
            <a:endParaRPr lang="en-US" dirty="0"/>
          </a:p>
          <a:p>
            <a:endParaRPr lang="en-US" dirty="0"/>
          </a:p>
        </p:txBody>
      </p:sp>
      <p:sp>
        <p:nvSpPr>
          <p:cNvPr id="4" name="Content Placeholder 2">
            <a:extLst>
              <a:ext uri="{FF2B5EF4-FFF2-40B4-BE49-F238E27FC236}">
                <a16:creationId xmlns:a16="http://schemas.microsoft.com/office/drawing/2014/main" id="{16F91749-1D23-4982-8FBB-A01B2412E2E7}"/>
              </a:ext>
            </a:extLst>
          </p:cNvPr>
          <p:cNvSpPr txBox="1">
            <a:spLocks/>
          </p:cNvSpPr>
          <p:nvPr/>
        </p:nvSpPr>
        <p:spPr>
          <a:xfrm>
            <a:off x="792480" y="1295400"/>
            <a:ext cx="10058400" cy="4572000"/>
          </a:xfrm>
          <a:prstGeom prst="rect">
            <a:avLst/>
          </a:prstGeom>
        </p:spPr>
        <p:txBody>
          <a:bodyPr vert="horz" lIns="0" tIns="0" rIns="0" bIns="0" rtlCol="0">
            <a:normAutofit/>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APTA Capitol Hill Day</a:t>
            </a:r>
          </a:p>
          <a:p>
            <a:pPr lvl="1"/>
            <a:r>
              <a:rPr lang="en-US" dirty="0"/>
              <a:t>April 14-16, 2024</a:t>
            </a:r>
          </a:p>
          <a:p>
            <a:r>
              <a:rPr lang="en-US" dirty="0"/>
              <a:t>Practice/clinic/school visits</a:t>
            </a:r>
          </a:p>
          <a:p>
            <a:r>
              <a:rPr lang="en-US" dirty="0"/>
              <a:t>Virtual meetings </a:t>
            </a:r>
          </a:p>
          <a:p>
            <a:r>
              <a:rPr lang="en-US" dirty="0"/>
              <a:t>Local events</a:t>
            </a:r>
          </a:p>
          <a:p>
            <a:r>
              <a:rPr lang="en-US" dirty="0"/>
              <a:t>Town halls</a:t>
            </a:r>
          </a:p>
          <a:p>
            <a:r>
              <a:rPr lang="en-US" dirty="0"/>
              <a:t>Fundraisers</a:t>
            </a:r>
          </a:p>
          <a:p>
            <a:r>
              <a:rPr lang="en-US" dirty="0"/>
              <a:t>August Recess</a:t>
            </a:r>
          </a:p>
        </p:txBody>
      </p:sp>
      <p:pic>
        <p:nvPicPr>
          <p:cNvPr id="9" name="Picture 8" descr="A picture containing text, person, person, smiling&#10;&#10;Description automatically generated">
            <a:extLst>
              <a:ext uri="{FF2B5EF4-FFF2-40B4-BE49-F238E27FC236}">
                <a16:creationId xmlns:a16="http://schemas.microsoft.com/office/drawing/2014/main" id="{213F19F4-7C11-12BE-ABAA-8BB2AB9AB0A5}"/>
              </a:ext>
            </a:extLst>
          </p:cNvPr>
          <p:cNvPicPr>
            <a:picLocks noChangeAspect="1"/>
          </p:cNvPicPr>
          <p:nvPr/>
        </p:nvPicPr>
        <p:blipFill>
          <a:blip r:embed="rId3"/>
          <a:stretch>
            <a:fillRect/>
          </a:stretch>
        </p:blipFill>
        <p:spPr>
          <a:xfrm>
            <a:off x="8458874" y="1147028"/>
            <a:ext cx="3093046" cy="2598495"/>
          </a:xfrm>
          <a:prstGeom prst="rect">
            <a:avLst/>
          </a:prstGeom>
          <a:ln>
            <a:solidFill>
              <a:schemeClr val="accent1"/>
            </a:solidFill>
          </a:ln>
        </p:spPr>
      </p:pic>
      <p:pic>
        <p:nvPicPr>
          <p:cNvPr id="10" name="Picture 9" descr="A group of people holding signs&#10;&#10;Description automatically generated">
            <a:extLst>
              <a:ext uri="{FF2B5EF4-FFF2-40B4-BE49-F238E27FC236}">
                <a16:creationId xmlns:a16="http://schemas.microsoft.com/office/drawing/2014/main" id="{301C532B-99FC-12C6-8342-C964F988F6D0}"/>
              </a:ext>
            </a:extLst>
          </p:cNvPr>
          <p:cNvPicPr>
            <a:picLocks noChangeAspect="1"/>
          </p:cNvPicPr>
          <p:nvPr/>
        </p:nvPicPr>
        <p:blipFill>
          <a:blip r:embed="rId4"/>
          <a:stretch>
            <a:fillRect/>
          </a:stretch>
        </p:blipFill>
        <p:spPr>
          <a:xfrm>
            <a:off x="4566138" y="2951185"/>
            <a:ext cx="4602480" cy="3068615"/>
          </a:xfrm>
          <a:prstGeom prst="rect">
            <a:avLst/>
          </a:prstGeom>
          <a:ln>
            <a:solidFill>
              <a:schemeClr val="accent1"/>
            </a:solidFill>
          </a:ln>
        </p:spPr>
      </p:pic>
    </p:spTree>
    <p:extLst>
      <p:ext uri="{BB962C8B-B14F-4D97-AF65-F5344CB8AC3E}">
        <p14:creationId xmlns:p14="http://schemas.microsoft.com/office/powerpoint/2010/main" val="1555861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The Issues and Their Impact</a:t>
            </a:r>
          </a:p>
        </p:txBody>
      </p:sp>
    </p:spTree>
    <p:extLst>
      <p:ext uri="{BB962C8B-B14F-4D97-AF65-F5344CB8AC3E}">
        <p14:creationId xmlns:p14="http://schemas.microsoft.com/office/powerpoint/2010/main" val="600945294"/>
      </p:ext>
    </p:extLst>
  </p:cSld>
  <p:clrMapOvr>
    <a:masterClrMapping/>
  </p:clrMapOvr>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AP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A Widescreen Template_2021.potx" id="{D4872335-96DA-4F21-8A10-1188BA24A73F}" vid="{5B369E8C-DC46-4059-BEB5-73473CC4A0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APTA Widescreen Template_2021</Template>
  <TotalTime>806</TotalTime>
  <Words>4941</Words>
  <Application>Microsoft Office PowerPoint</Application>
  <PresentationFormat>Widescreen</PresentationFormat>
  <Paragraphs>316</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Symbol</vt:lpstr>
      <vt:lpstr>Times New Roman</vt:lpstr>
      <vt:lpstr>APTA Template</vt:lpstr>
      <vt:lpstr>APTA National Advocacy Dinner 2024</vt:lpstr>
      <vt:lpstr>What is APTA Advocacy?</vt:lpstr>
      <vt:lpstr>What is APTA Advocacy?</vt:lpstr>
      <vt:lpstr>How Does it All Work?</vt:lpstr>
      <vt:lpstr>Three Branches of Government</vt:lpstr>
      <vt:lpstr>Important Government Terms</vt:lpstr>
      <vt:lpstr>Effective Advocacy</vt:lpstr>
      <vt:lpstr>APTA Opportunities to Meet with Legislators</vt:lpstr>
      <vt:lpstr>The Issues and Their Impact</vt:lpstr>
      <vt:lpstr>Value of PT Report</vt:lpstr>
      <vt:lpstr>Medicare Fee Schedule</vt:lpstr>
      <vt:lpstr>PTA Supervision</vt:lpstr>
      <vt:lpstr>Telehealth</vt:lpstr>
      <vt:lpstr>Locum Tenens</vt:lpstr>
      <vt:lpstr>Pelvic Health</vt:lpstr>
      <vt:lpstr>National Health Service Corps/Community Health Centers</vt:lpstr>
      <vt:lpstr>Getting Involved</vt:lpstr>
      <vt:lpstr>Student Advocacy Programs – APTA Student Advocacy Challenge</vt:lpstr>
      <vt:lpstr>Student Advocacy Programs – APTA Flash Action Strategy</vt:lpstr>
      <vt:lpstr>Advocacy Throughout Your Career</vt:lpstr>
      <vt:lpstr>Advocacy Tools for You</vt:lpstr>
      <vt:lpstr>What is PTPAC?  How does PTPAC help the profession?</vt:lpstr>
      <vt:lpstr>Questions &amp; Answers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Affairs Liaison  Monthly Meeting</dc:title>
  <dc:creator>Keivel, Laura</dc:creator>
  <cp:lastModifiedBy>Keivel, Laura</cp:lastModifiedBy>
  <cp:revision>40</cp:revision>
  <cp:lastPrinted>2024-03-14T17:17:10Z</cp:lastPrinted>
  <dcterms:created xsi:type="dcterms:W3CDTF">2021-01-11T18:17:09Z</dcterms:created>
  <dcterms:modified xsi:type="dcterms:W3CDTF">2024-03-14T17:57:45Z</dcterms:modified>
</cp:coreProperties>
</file>